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comments/comment1.xml" ContentType="application/vnd.openxmlformats-officedocument.presentationml.comment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comments/comment2.xml" ContentType="application/vnd.openxmlformats-officedocument.presentationml.comments+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comments/comment3.xml" ContentType="application/vnd.openxmlformats-officedocument.presentationml.comments+xml"/>
  <Override PartName="/ppt/tags/tag17.xml" ContentType="application/vnd.openxmlformats-officedocument.presentationml.tags+xml"/>
  <Override PartName="/ppt/notesSlides/notesSlide15.xml" ContentType="application/vnd.openxmlformats-officedocument.presentationml.notesSlide+xml"/>
  <Override PartName="/ppt/comments/comment4.xml" ContentType="application/vnd.openxmlformats-officedocument.presentationml.comments+xml"/>
  <Override PartName="/ppt/tags/tag18.xml" ContentType="application/vnd.openxmlformats-officedocument.presentationml.tags+xml"/>
  <Override PartName="/ppt/notesSlides/notesSlide16.xml" ContentType="application/vnd.openxmlformats-officedocument.presentationml.notesSlide+xml"/>
  <Override PartName="/ppt/comments/comment5.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6.xml" ContentType="application/vnd.openxmlformats-officedocument.presentationml.comments+xml"/>
  <Override PartName="/ppt/notesSlides/notesSlide20.xml" ContentType="application/vnd.openxmlformats-officedocument.presentationml.notesSlide+xml"/>
  <Override PartName="/ppt/comments/comment7.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8.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9.xml" ContentType="application/vnd.openxmlformats-officedocument.presentationml.comments+xml"/>
  <Override PartName="/ppt/notesSlides/notesSlide28.xml" ContentType="application/vnd.openxmlformats-officedocument.presentationml.notesSlide+xml"/>
  <Override PartName="/ppt/comments/comment10.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1.xml" ContentType="application/vnd.openxmlformats-officedocument.presentationml.comments+xml"/>
  <Override PartName="/ppt/notesSlides/notesSlide31.xml" ContentType="application/vnd.openxmlformats-officedocument.presentationml.notesSlide+xml"/>
  <Override PartName="/ppt/comments/comment12.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3.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4.xml" ContentType="application/vnd.openxmlformats-officedocument.presentationml.comments+xml"/>
  <Override PartName="/ppt/notesSlides/notesSlide38.xml" ContentType="application/vnd.openxmlformats-officedocument.presentationml.notesSlide+xml"/>
  <Override PartName="/ppt/comments/comment15.xml" ContentType="application/vnd.openxmlformats-officedocument.presentationml.comments+xml"/>
  <Override PartName="/ppt/notesSlides/notesSlide39.xml" ContentType="application/vnd.openxmlformats-officedocument.presentationml.notesSlide+xml"/>
  <Override PartName="/ppt/comments/comment16.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comment17.xml" ContentType="application/vnd.openxmlformats-officedocument.presentationml.comments+xml"/>
  <Override PartName="/ppt/notesSlides/notesSlide43.xml" ContentType="application/vnd.openxmlformats-officedocument.presentationml.notesSlide+xml"/>
  <Override PartName="/ppt/comments/comment18.xml" ContentType="application/vnd.openxmlformats-officedocument.presentationml.comments+xml"/>
  <Override PartName="/ppt/notesSlides/notesSlide44.xml" ContentType="application/vnd.openxmlformats-officedocument.presentationml.notesSlide+xml"/>
  <Override PartName="/ppt/comments/comment19.xml" ContentType="application/vnd.openxmlformats-officedocument.presentationml.comment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4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9144000" cy="6858000" type="screen4x3"/>
  <p:notesSz cx="6858000" cy="9144000"/>
  <p:embeddedFontLst>
    <p:embeddedFont>
      <p:font typeface="Calibri" panose="020F0502020204030204" pitchFamily="34" charset="0"/>
      <p:regular r:id="rId49"/>
      <p:bold r:id="rId50"/>
      <p:italic r:id="rId51"/>
      <p:boldItalic r:id="rId52"/>
    </p:embeddedFont>
    <p:embeddedFont>
      <p:font typeface="Century Gothic" panose="020B0502020202020204" pitchFamily="34" charset="0"/>
      <p:regular r:id="rId53"/>
      <p:bold r:id="rId54"/>
      <p:italic r:id="rId55"/>
      <p:boldItalic r:id="rId56"/>
    </p:embeddedFont>
    <p:embeddedFont>
      <p:font typeface="Roboto" panose="02000000000000000000" pitchFamily="2" charset="0"/>
      <p:regular r:id="rId57"/>
      <p:bold r:id="rId58"/>
      <p:italic r:id="rId59"/>
      <p:boldItalic r:id="rId60"/>
    </p:embeddedFont>
  </p:embeddedFontLst>
  <p:custDataLst>
    <p:tags r:id="rId6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j4V742qPdFT9YP/BgoLOTkNO1Lk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e McGeorge" initials="" lastIdx="3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0CD2D9-983B-4549-9276-62017144DB6D}">
  <a:tblStyle styleId="{5D0CD2D9-983B-4549-9276-62017144DB6D}"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15FDA1E-1A3A-421F-9C55-B7AC7F79445A}" styleName="Table_1">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8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6.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2-26T15:08:33.326" idx="1">
    <p:pos x="6000" y="0"/>
    <p:text>Added periods after warming up imperative sentences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Hc"/>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0-12-26T15:22:52.270" idx="11">
    <p:pos x="6000" y="0"/>
    <p:text>Removed extra space in Supporting Evidence 2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Y"/>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0" dt="2020-12-26T15:25:43.213" idx="12">
    <p:pos x="6000" y="0"/>
    <p:text>removed extra spaces throughout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s"/>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0" dt="2020-12-26T15:28:28.044" idx="13">
    <p:pos x="6000" y="0"/>
    <p:text>removed extra spaces throughout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w"/>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0" dt="2020-12-26T15:29:53.402" idx="14">
    <p:pos x="6000" y="0"/>
    <p:text>revised T tips for spelling error_12/26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0"/>
      </p:ext>
    </p:extLst>
  </p:cm>
  <p:cm authorId="0" dt="2020-12-26T15:29:53.402" idx="15">
    <p:pos x="6000" y="0"/>
    <p:text>revised text box on left per QA fdbk_12/26</p:text>
    <p:extLst>
      <p:ext uri="{C676402C-5697-4E1C-873F-D02D1690AC5C}">
        <p15:threadingInfo xmlns:p15="http://schemas.microsoft.com/office/powerpoint/2012/main" timeZoneBias="0">
          <p15:parentCm authorId="0" idx="14"/>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4"/>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0" dt="2020-12-26T15:31:03.604" idx="16">
    <p:pos x="6000" y="0"/>
    <p:text>revised T tips_12/26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8"/>
      </p:ext>
    </p:extLst>
  </p:cm>
  <p:cm authorId="0" dt="2020-12-26T15:31:03.604" idx="17">
    <p:pos x="6000" y="0"/>
    <p:text>Removed extra spaces throughout per QA fdbk_12/26</p:text>
    <p:extLst>
      <p:ext uri="{C676402C-5697-4E1C-873F-D02D1690AC5C}">
        <p15:threadingInfo xmlns:p15="http://schemas.microsoft.com/office/powerpoint/2012/main" timeZoneBias="0">
          <p15:parentCm authorId="0" idx="16"/>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A"/>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0" dt="2020-12-26T15:31:50.467" idx="18">
    <p:pos x="6000" y="0"/>
    <p:text>revised T tips_12/26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E"/>
      </p:ext>
    </p:extLst>
  </p:cm>
  <p:cm authorId="0" dt="2020-12-26T15:31:50.467" idx="19">
    <p:pos x="6000" y="0"/>
    <p:text>revised extra spacing throughout per QA fdbk_12/26</p:text>
    <p:extLst>
      <p:ext uri="{C676402C-5697-4E1C-873F-D02D1690AC5C}">
        <p15:threadingInfo xmlns:p15="http://schemas.microsoft.com/office/powerpoint/2012/main" timeZoneBias="0">
          <p15:parentCm authorId="0" idx="18"/>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I"/>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0" dt="2020-12-26T15:32:44.022" idx="20">
    <p:pos x="6000" y="0"/>
    <p:text>revised T tips_12/26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M"/>
      </p:ext>
    </p:extLst>
  </p:cm>
  <p:cm authorId="0" dt="2020-12-26T15:32:44.022" idx="21">
    <p:pos x="6000" y="0"/>
    <p:text>revised extra spaces throughout per QA fdbk_12/26</p:text>
    <p:extLst>
      <p:ext uri="{C676402C-5697-4E1C-873F-D02D1690AC5C}">
        <p15:threadingInfo xmlns:p15="http://schemas.microsoft.com/office/powerpoint/2012/main" timeZoneBias="0">
          <p15:parentCm authorId="0" idx="20"/>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Q"/>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0" dt="2020-12-26T15:38:48.118" idx="22">
    <p:pos x="6000" y="0"/>
    <p:text>revised instructions_12/26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U"/>
      </p:ext>
    </p:extLst>
  </p:cm>
  <p:cm authorId="0" dt="2020-12-26T15:34:39.163" idx="23">
    <p:pos x="6000" y="0"/>
    <p:text>added T tips_12/26</p:text>
    <p:extLst>
      <p:ext uri="{C676402C-5697-4E1C-873F-D02D1690AC5C}">
        <p15:threadingInfo xmlns:p15="http://schemas.microsoft.com/office/powerpoint/2012/main" timeZoneBias="0">
          <p15:parentCm authorId="0" idx="22"/>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Y"/>
      </p:ext>
    </p:extLst>
  </p:cm>
  <p:cm authorId="0" dt="2020-12-26T15:35:47.246" idx="24">
    <p:pos x="6000" y="0"/>
    <p:text>deleted "option" from extension tag_12/26</p:text>
    <p:extLst>
      <p:ext uri="{C676402C-5697-4E1C-873F-D02D1690AC5C}">
        <p15:threadingInfo xmlns:p15="http://schemas.microsoft.com/office/powerpoint/2012/main" timeZoneBias="0">
          <p15:parentCm authorId="0" idx="22"/>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g"/>
      </p:ext>
    </p:extLst>
  </p:cm>
  <p:cm authorId="0" dt="2020-12-26T15:38:48.118" idx="25">
    <p:pos x="6000" y="0"/>
    <p:text>deleted image at top banner per QA fdbk_12/26</p:text>
    <p:extLst>
      <p:ext uri="{C676402C-5697-4E1C-873F-D02D1690AC5C}">
        <p15:threadingInfo xmlns:p15="http://schemas.microsoft.com/office/powerpoint/2012/main" timeZoneBias="0">
          <p15:parentCm authorId="0" idx="22"/>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w"/>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0" dt="2020-12-26T18:18:16.955" idx="26">
    <p:pos x="6000" y="0"/>
    <p:text>deleted "option" from extension tag_12/26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k"/>
      </p:ext>
    </p:extLst>
  </p:cm>
  <p:cm authorId="0" dt="2020-12-26T15:37:38.170" idx="27">
    <p:pos x="6000" y="0"/>
    <p:text>Deleted prep for next class box and moved things down_12/26</p:text>
    <p:extLst>
      <p:ext uri="{C676402C-5697-4E1C-873F-D02D1690AC5C}">
        <p15:threadingInfo xmlns:p15="http://schemas.microsoft.com/office/powerpoint/2012/main" timeZoneBias="0">
          <p15:parentCm authorId="0" idx="26"/>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s"/>
      </p:ext>
    </p:extLst>
  </p:cm>
  <p:cm authorId="0" dt="2020-12-26T15:39:27.092" idx="28">
    <p:pos x="6000" y="0"/>
    <p:text>deleted image at top banner per QA fdbk_12/26</p:text>
    <p:extLst>
      <p:ext uri="{C676402C-5697-4E1C-873F-D02D1690AC5C}">
        <p15:threadingInfo xmlns:p15="http://schemas.microsoft.com/office/powerpoint/2012/main" timeZoneBias="0">
          <p15:parentCm authorId="0" idx="26"/>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J0"/>
      </p:ext>
    </p:extLst>
  </p:cm>
  <p:cm authorId="0" dt="2020-12-26T18:18:16.955" idx="29">
    <p:pos x="6000" y="0"/>
    <p:text>revised instructions per QA fdbk_12/26</p:text>
    <p:extLst>
      <p:ext uri="{C676402C-5697-4E1C-873F-D02D1690AC5C}">
        <p15:threadingInfo xmlns:p15="http://schemas.microsoft.com/office/powerpoint/2012/main" timeZoneBias="0">
          <p15:parentCm authorId="0" idx="26"/>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_W00WY"/>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0" dt="2020-12-26T18:19:06.433" idx="30">
    <p:pos x="6000" y="0"/>
    <p:text>revised instructions here.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_W00Wc"/>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12-26T15:10:43.725" idx="2">
    <p:pos x="6000" y="0"/>
    <p:text>revised T tips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Hw"/>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0-12-26T15:11:51.327" idx="3">
    <p:pos x="6000" y="0"/>
    <p:text>updated instructions and non-verbal skills box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H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0-12-26T15:20:43.147" idx="4">
    <p:pos x="6000" y="0"/>
    <p:text>Removed extra space in introduction text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E"/>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0-12-26T15:22:29.254" idx="5">
    <p:pos x="6000" y="0"/>
    <p:text>Removed extra space in Supporting Evidence 2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Q"/>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0-12-26T15:21:23.797" idx="6">
    <p:pos x="6000" y="0"/>
    <p:text>Removed extra space in Introduction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I"/>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0-12-26T15:22:39.677" idx="7">
    <p:pos x="429" y="871"/>
    <p:text>Removed extra space in Supporting Evidence 2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U"/>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0-12-26T15:23:28.859" idx="8">
    <p:pos x="6000" y="0"/>
    <p:text>revised T tips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c"/>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0" dt="2020-12-26T15:24:50.354" idx="9">
    <p:pos x="6000" y="0"/>
    <p:text>Removed extra space in introduction per QA fdbk_12/26</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M"/>
      </p:ext>
    </p:extLst>
  </p:cm>
  <p:cm authorId="0" dt="2020-12-26T15:24:50.354" idx="10">
    <p:pos x="6000" y="0"/>
    <p:text>Moved graphic organizer section up per QA fdbk_12/26</p:text>
    <p:extLst>
      <p:ext uri="{C676402C-5697-4E1C-873F-D02D1690AC5C}">
        <p15:threadingInfo xmlns:p15="http://schemas.microsoft.com/office/powerpoint/2012/main" timeZoneBias="0">
          <p15:parentCm authorId="0" idx="9"/>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K9f3-I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9b2d9fca7e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read the text independently or with assistance from T. </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answer when T asks how many times they practiced their speech, if they used their graphic organizer, and any other questions related to enrichment tasks from Lesson 7.</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b="1">
                <a:latin typeface="Century Gothic"/>
                <a:ea typeface="Century Gothic"/>
                <a:cs typeface="Century Gothic"/>
                <a:sym typeface="Century Gothic"/>
              </a:rPr>
              <a:t>Note:</a:t>
            </a:r>
            <a:r>
              <a:rPr lang="en-US">
                <a:latin typeface="Century Gothic"/>
                <a:ea typeface="Century Gothic"/>
                <a:cs typeface="Century Gothic"/>
                <a:sym typeface="Century Gothic"/>
              </a:rPr>
              <a:t> Enrichment tasks after Lesson 7 included: </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Clr>
                <a:schemeClr val="dk1"/>
              </a:buClr>
              <a:buSzPts val="1400"/>
              <a:buFont typeface="Century Gothic"/>
              <a:buAutoNum type="arabicPeriod"/>
            </a:pPr>
            <a:r>
              <a:rPr lang="en-US">
                <a:latin typeface="Century Gothic"/>
                <a:ea typeface="Century Gothic"/>
                <a:cs typeface="Century Gothic"/>
                <a:sym typeface="Century Gothic"/>
              </a:rPr>
              <a:t>Practice using verbal skills while delivering the speech.</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Clr>
                <a:schemeClr val="dk1"/>
              </a:buClr>
              <a:buSzPts val="1400"/>
              <a:buFont typeface="Century Gothic"/>
              <a:buAutoNum type="arabicPeriod"/>
            </a:pPr>
            <a:r>
              <a:rPr lang="en-US">
                <a:latin typeface="Century Gothic"/>
                <a:ea typeface="Century Gothic"/>
                <a:cs typeface="Century Gothic"/>
                <a:sym typeface="Century Gothic"/>
              </a:rPr>
              <a:t>Watch a video of the speech and follow along with marked script. Practice delivering the speech again, using the marked scripts.</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Clr>
                <a:schemeClr val="dk1"/>
              </a:buClr>
              <a:buSzPts val="1400"/>
              <a:buFont typeface="Century Gothic"/>
              <a:buAutoNum type="arabicPeriod"/>
            </a:pPr>
            <a:r>
              <a:rPr lang="en-US">
                <a:latin typeface="Century Gothic"/>
                <a:ea typeface="Century Gothic"/>
                <a:cs typeface="Century Gothic"/>
                <a:sym typeface="Century Gothic"/>
              </a:rPr>
              <a:t>Use a blank graphic organizer to practice the speech. </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Fill in any details you might want to add to a graphic organizer.</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p>
        </p:txBody>
      </p:sp>
      <p:sp>
        <p:nvSpPr>
          <p:cNvPr id="161" name="Google Shape;161;g9b2d9fca7e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0bc0f86d0_0_2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read the text independently or with assistance from T. </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share an anecdote or any word changes they may have made to feel more comfortable; T may remind S of the work they may have done with “Volunteering” by adding anecdotes or changing wording.</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endParaRPr>
              <a:latin typeface="Century Gothic"/>
              <a:ea typeface="Century Gothic"/>
              <a:cs typeface="Century Gothic"/>
              <a:sym typeface="Century Gothic"/>
            </a:endParaRPr>
          </a:p>
        </p:txBody>
      </p:sp>
      <p:sp>
        <p:nvSpPr>
          <p:cNvPr id="352" name="Google Shape;352;gb0bc0f86d0_0_2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a1a37e604b_0_2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read the text independently or with T assistance. </a:t>
            </a:r>
            <a:endParaRPr>
              <a:latin typeface="Century Gothic"/>
              <a:ea typeface="Century Gothic"/>
              <a:cs typeface="Century Gothic"/>
              <a:sym typeface="Century Gothic"/>
            </a:endParaRPr>
          </a:p>
        </p:txBody>
      </p:sp>
      <p:sp>
        <p:nvSpPr>
          <p:cNvPr id="367" name="Google Shape;367;ga1a37e604b_0_2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a7e96e193a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listen to T explain categories and descriptors or revisit examples from the lesson/speech.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b="1">
                <a:latin typeface="Century Gothic"/>
                <a:ea typeface="Century Gothic"/>
                <a:cs typeface="Century Gothic"/>
                <a:sym typeface="Century Gothic"/>
              </a:rPr>
              <a:t>Note:</a:t>
            </a:r>
            <a:r>
              <a:rPr lang="en-US">
                <a:latin typeface="Century Gothic"/>
                <a:ea typeface="Century Gothic"/>
                <a:cs typeface="Century Gothic"/>
                <a:sym typeface="Century Gothic"/>
              </a:rPr>
              <a:t> explanations for each are as follow.</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rate: the speed of speech (how quickly/slowly you speak)</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volume: how loud the speaker’s voice is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pitch: emphasis added to content words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pausing: the breaks within and between sentences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intonation: the rise and fall of the voice</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body language: the speaker’s use of facial expressions and gestures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engagement: the speaker’s interaction with the audience</a:t>
            </a:r>
            <a:endParaRPr>
              <a:latin typeface="Century Gothic"/>
              <a:ea typeface="Century Gothic"/>
              <a:cs typeface="Century Gothic"/>
              <a:sym typeface="Century Gothic"/>
            </a:endParaRPr>
          </a:p>
        </p:txBody>
      </p:sp>
      <p:sp>
        <p:nvSpPr>
          <p:cNvPr id="380" name="Google Shape;380;ga7e96e193a_1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a1a37e604b_0_3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read the text aloud independently or with assistance from T.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391" name="Google Shape;391;ga1a37e604b_0_3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b0bc0f86d0_0_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read the instructions aloud independently or with assistance from T. </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choose at least one verbal skill and at least one non-verbal skill to practice on the next slide.</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r>
              <a:rPr lang="en-US" b="1">
                <a:latin typeface="Century Gothic"/>
                <a:ea typeface="Century Gothic"/>
                <a:cs typeface="Century Gothic"/>
                <a:sym typeface="Century Gothic"/>
              </a:rPr>
              <a:t>Note: </a:t>
            </a:r>
            <a:r>
              <a:rPr lang="en-US">
                <a:latin typeface="Century Gothic"/>
                <a:ea typeface="Century Gothic"/>
                <a:cs typeface="Century Gothic"/>
                <a:sym typeface="Century Gothic"/>
              </a:rPr>
              <a:t>T should remember these skills for the next slide.</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402" name="Google Shape;402;gb0bc0f86d0_0_3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a3b0e4e55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500"/>
              </a:spcBef>
              <a:spcAft>
                <a:spcPts val="0"/>
              </a:spcAft>
              <a:buSzPts val="1400"/>
              <a:buFont typeface="Century Gothic"/>
              <a:buAutoNum type="arabicPeriod"/>
            </a:pPr>
            <a:r>
              <a:rPr lang="en-US">
                <a:latin typeface="Century Gothic"/>
                <a:ea typeface="Century Gothic"/>
                <a:cs typeface="Century Gothic"/>
                <a:sym typeface="Century Gothic"/>
              </a:rPr>
              <a:t>S may use this graphic organizer to help them as they try to recall as much of the speech as they can from memory.                                                                                                                                                                         </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be reminded that they completed this same task in previous lessons.                                                                                                                                         </a:t>
            </a:r>
            <a:endParaRPr b="1">
              <a:latin typeface="Century Gothic"/>
              <a:ea typeface="Century Gothic"/>
              <a:cs typeface="Century Gothic"/>
              <a:sym typeface="Century Gothic"/>
            </a:endParaRPr>
          </a:p>
          <a:p>
            <a:pPr marL="0" lvl="0" indent="0" algn="l" rtl="0">
              <a:lnSpc>
                <a:spcPct val="100000"/>
              </a:lnSpc>
              <a:spcBef>
                <a:spcPts val="500"/>
              </a:spcBef>
              <a:spcAft>
                <a:spcPts val="0"/>
              </a:spcAft>
              <a:buClr>
                <a:schemeClr val="dk1"/>
              </a:buClr>
              <a:buSzPts val="1100"/>
              <a:buFont typeface="Arial"/>
              <a:buNone/>
            </a:pPr>
            <a:r>
              <a:rPr lang="en-US" b="1">
                <a:latin typeface="Century Gothic"/>
                <a:ea typeface="Century Gothic"/>
                <a:cs typeface="Century Gothic"/>
                <a:sym typeface="Century Gothic"/>
              </a:rPr>
              <a:t>Note: </a:t>
            </a:r>
            <a:r>
              <a:rPr lang="en-US">
                <a:latin typeface="Century Gothic"/>
                <a:ea typeface="Century Gothic"/>
                <a:cs typeface="Century Gothic"/>
                <a:sym typeface="Century Gothic"/>
              </a:rPr>
              <a:t>A graphic organizer that includes all text from the speech is included at the end of the lesson, for reference as necessary throughout the lesson.</a:t>
            </a:r>
            <a:endParaRPr>
              <a:latin typeface="Century Gothic"/>
              <a:ea typeface="Century Gothic"/>
              <a:cs typeface="Century Gothic"/>
              <a:sym typeface="Century Gothic"/>
            </a:endParaRPr>
          </a:p>
          <a:p>
            <a:pPr marL="0" lvl="0" indent="0" algn="l" rtl="0">
              <a:lnSpc>
                <a:spcPct val="115000"/>
              </a:lnSpc>
              <a:spcBef>
                <a:spcPts val="500"/>
              </a:spcBef>
              <a:spcAft>
                <a:spcPts val="0"/>
              </a:spcAft>
              <a:buClr>
                <a:schemeClr val="dk1"/>
              </a:buClr>
              <a:buSzPts val="1100"/>
              <a:buFont typeface="Arial"/>
              <a:buNone/>
            </a:pPr>
            <a:endParaRPr b="1">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426" name="Google Shape;426;ga3b0e4e55e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a3b0e4e55e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500"/>
              </a:spcBef>
              <a:spcAft>
                <a:spcPts val="0"/>
              </a:spcAft>
              <a:buSzPts val="1400"/>
              <a:buFont typeface="Century Gothic"/>
              <a:buAutoNum type="arabicPeriod"/>
            </a:pPr>
            <a:r>
              <a:rPr lang="en-US">
                <a:latin typeface="Century Gothic"/>
                <a:ea typeface="Century Gothic"/>
                <a:cs typeface="Century Gothic"/>
                <a:sym typeface="Century Gothic"/>
              </a:rPr>
              <a:t>S may use this graphic organizer to help them as they try to recall as much of the speech as they can from memory.                                        </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be reminded that they completed a similar task at the end of lesson 2.                                                                                                                                         </a:t>
            </a:r>
            <a:endParaRPr>
              <a:latin typeface="Century Gothic"/>
              <a:ea typeface="Century Gothic"/>
              <a:cs typeface="Century Gothic"/>
              <a:sym typeface="Century Gothic"/>
            </a:endParaRPr>
          </a:p>
          <a:p>
            <a:pPr marL="0" lvl="0" indent="0" algn="l" rtl="0">
              <a:lnSpc>
                <a:spcPct val="100000"/>
              </a:lnSpc>
              <a:spcBef>
                <a:spcPts val="500"/>
              </a:spcBef>
              <a:spcAft>
                <a:spcPts val="0"/>
              </a:spcAft>
              <a:buClr>
                <a:schemeClr val="dk1"/>
              </a:buClr>
              <a:buSzPts val="1100"/>
              <a:buFont typeface="Arial"/>
              <a:buNone/>
            </a:pPr>
            <a:r>
              <a:rPr lang="en-US" b="1">
                <a:latin typeface="Century Gothic"/>
                <a:ea typeface="Century Gothic"/>
                <a:cs typeface="Century Gothic"/>
                <a:sym typeface="Century Gothic"/>
              </a:rPr>
              <a:t>Note: </a:t>
            </a:r>
            <a:r>
              <a:rPr lang="en-US">
                <a:latin typeface="Century Gothic"/>
                <a:ea typeface="Century Gothic"/>
                <a:cs typeface="Century Gothic"/>
                <a:sym typeface="Century Gothic"/>
              </a:rPr>
              <a:t>A graphic organizer that includes all text from the speech is included at the end of the lesson, for reference as necessary throughout the lesson.</a:t>
            </a:r>
            <a:endParaRPr>
              <a:latin typeface="Century Gothic"/>
              <a:ea typeface="Century Gothic"/>
              <a:cs typeface="Century Gothic"/>
              <a:sym typeface="Century Gothic"/>
            </a:endParaRPr>
          </a:p>
          <a:p>
            <a:pPr marL="0" lvl="0" indent="0" algn="l" rtl="0">
              <a:lnSpc>
                <a:spcPct val="115000"/>
              </a:lnSpc>
              <a:spcBef>
                <a:spcPts val="500"/>
              </a:spcBef>
              <a:spcAft>
                <a:spcPts val="0"/>
              </a:spcAft>
              <a:buClr>
                <a:schemeClr val="dk1"/>
              </a:buClr>
              <a:buSzPts val="1100"/>
              <a:buFont typeface="Arial"/>
              <a:buNone/>
            </a:pPr>
            <a:endParaRPr sz="1050">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444" name="Google Shape;444;ga3b0e4e55e_0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a1a37e604b_0_2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listen to T explain categories and descriptors or revisit examples from the lesson/speech.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listen as T rates the speech and marks different scores.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b="1">
                <a:latin typeface="Century Gothic"/>
                <a:ea typeface="Century Gothic"/>
                <a:cs typeface="Century Gothic"/>
                <a:sym typeface="Century Gothic"/>
              </a:rPr>
              <a:t>Extension: </a:t>
            </a:r>
            <a:r>
              <a:rPr lang="en-US">
                <a:latin typeface="Century Gothic"/>
                <a:ea typeface="Century Gothic"/>
                <a:cs typeface="Century Gothic"/>
                <a:sym typeface="Century Gothic"/>
              </a:rPr>
              <a:t>S and T may discuss strategies for improvement.</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b="1">
                <a:latin typeface="Century Gothic"/>
                <a:ea typeface="Century Gothic"/>
                <a:cs typeface="Century Gothic"/>
                <a:sym typeface="Century Gothic"/>
              </a:rPr>
              <a:t>Note:</a:t>
            </a:r>
            <a:r>
              <a:rPr lang="en-US">
                <a:latin typeface="Century Gothic"/>
                <a:ea typeface="Century Gothic"/>
                <a:cs typeface="Century Gothic"/>
                <a:sym typeface="Century Gothic"/>
              </a:rPr>
              <a:t> Explanations for each are as follow.</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rate: the speed of speech (how quickly/slowly you speak)</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volume: how loud the speaker’s voice is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pitch: emphasis added to content words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pausing: the breaks within and between sentences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intonation: the rise and fall of the voice</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body language: the speaker’s use of facial expressions and gestures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engagement: the speaker’s interaction with the audience</a:t>
            </a:r>
            <a:endParaRPr>
              <a:latin typeface="Century Gothic"/>
              <a:ea typeface="Century Gothic"/>
              <a:cs typeface="Century Gothic"/>
              <a:sym typeface="Century Gothic"/>
            </a:endParaRPr>
          </a:p>
        </p:txBody>
      </p:sp>
      <p:sp>
        <p:nvSpPr>
          <p:cNvPr id="461" name="Google Shape;461;ga1a37e604b_0_2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a3b0e4e55e_0_4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read the text aloud independently or with assistance from T.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470" name="Google Shape;470;ga3b0e4e55e_0_4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a3b0e4e55e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500"/>
              </a:spcBef>
              <a:spcAft>
                <a:spcPts val="0"/>
              </a:spcAft>
              <a:buSzPts val="1400"/>
              <a:buFont typeface="Century Gothic"/>
              <a:buAutoNum type="arabicPeriod"/>
            </a:pPr>
            <a:r>
              <a:rPr lang="en-US">
                <a:latin typeface="Century Gothic"/>
                <a:ea typeface="Century Gothic"/>
                <a:cs typeface="Century Gothic"/>
                <a:sym typeface="Century Gothic"/>
              </a:rPr>
              <a:t>S may use this graphic organizer to help them as they try to recall as much of the speech as they can from memory.                                                                                                                                                                         </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be reminded that they completed this same task at the end of lesson 2.                                                                                                                                         </a:t>
            </a:r>
            <a:endParaRPr b="1">
              <a:latin typeface="Century Gothic"/>
              <a:ea typeface="Century Gothic"/>
              <a:cs typeface="Century Gothic"/>
              <a:sym typeface="Century Gothic"/>
            </a:endParaRPr>
          </a:p>
          <a:p>
            <a:pPr marL="0" lvl="0" indent="0" algn="l" rtl="0">
              <a:lnSpc>
                <a:spcPct val="100000"/>
              </a:lnSpc>
              <a:spcBef>
                <a:spcPts val="500"/>
              </a:spcBef>
              <a:spcAft>
                <a:spcPts val="0"/>
              </a:spcAft>
              <a:buClr>
                <a:schemeClr val="dk1"/>
              </a:buClr>
              <a:buSzPts val="1100"/>
              <a:buFont typeface="Arial"/>
              <a:buNone/>
            </a:pPr>
            <a:r>
              <a:rPr lang="en-US" b="1">
                <a:latin typeface="Century Gothic"/>
                <a:ea typeface="Century Gothic"/>
                <a:cs typeface="Century Gothic"/>
                <a:sym typeface="Century Gothic"/>
              </a:rPr>
              <a:t>Note: </a:t>
            </a:r>
            <a:r>
              <a:rPr lang="en-US">
                <a:latin typeface="Century Gothic"/>
                <a:ea typeface="Century Gothic"/>
                <a:cs typeface="Century Gothic"/>
                <a:sym typeface="Century Gothic"/>
              </a:rPr>
              <a:t>A graphic organizer that includes all text from the speech is included at the end of the lesson, for reference as necessary throughout the lesson.</a:t>
            </a:r>
            <a:endParaRPr>
              <a:latin typeface="Century Gothic"/>
              <a:ea typeface="Century Gothic"/>
              <a:cs typeface="Century Gothic"/>
              <a:sym typeface="Century Gothic"/>
            </a:endParaRPr>
          </a:p>
          <a:p>
            <a:pPr marL="0" lvl="0" indent="0" algn="l" rtl="0">
              <a:lnSpc>
                <a:spcPct val="115000"/>
              </a:lnSpc>
              <a:spcBef>
                <a:spcPts val="500"/>
              </a:spcBef>
              <a:spcAft>
                <a:spcPts val="0"/>
              </a:spcAft>
              <a:buClr>
                <a:schemeClr val="dk1"/>
              </a:buClr>
              <a:buSzPts val="1100"/>
              <a:buFont typeface="Arial"/>
              <a:buNone/>
            </a:pPr>
            <a:endParaRPr b="1">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481" name="Google Shape;481;ga3b0e4e55e_0_1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eb7704e9e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read the text independently or with assistance from T.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p>
        </p:txBody>
      </p:sp>
      <p:sp>
        <p:nvSpPr>
          <p:cNvPr id="173" name="Google Shape;173;gaeb7704e9e_0_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a3b0e4e55e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500"/>
              </a:spcBef>
              <a:spcAft>
                <a:spcPts val="0"/>
              </a:spcAft>
              <a:buSzPts val="1400"/>
              <a:buFont typeface="Century Gothic"/>
              <a:buAutoNum type="arabicPeriod"/>
            </a:pPr>
            <a:r>
              <a:rPr lang="en-US">
                <a:latin typeface="Century Gothic"/>
                <a:ea typeface="Century Gothic"/>
                <a:cs typeface="Century Gothic"/>
                <a:sym typeface="Century Gothic"/>
              </a:rPr>
              <a:t>S may use this graphic organizer to help them as they try to recall as much of the speech as they can from memory.                                        </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be reminded that they completed a similar task at the end of lesson 2.                                                                                                                                         </a:t>
            </a:r>
            <a:endParaRPr>
              <a:latin typeface="Century Gothic"/>
              <a:ea typeface="Century Gothic"/>
              <a:cs typeface="Century Gothic"/>
              <a:sym typeface="Century Gothic"/>
            </a:endParaRPr>
          </a:p>
          <a:p>
            <a:pPr marL="0" lvl="0" indent="0" algn="l" rtl="0">
              <a:lnSpc>
                <a:spcPct val="100000"/>
              </a:lnSpc>
              <a:spcBef>
                <a:spcPts val="500"/>
              </a:spcBef>
              <a:spcAft>
                <a:spcPts val="0"/>
              </a:spcAft>
              <a:buClr>
                <a:schemeClr val="dk1"/>
              </a:buClr>
              <a:buSzPts val="1100"/>
              <a:buFont typeface="Arial"/>
              <a:buNone/>
            </a:pPr>
            <a:r>
              <a:rPr lang="en-US" b="1">
                <a:latin typeface="Century Gothic"/>
                <a:ea typeface="Century Gothic"/>
                <a:cs typeface="Century Gothic"/>
                <a:sym typeface="Century Gothic"/>
              </a:rPr>
              <a:t>Note: </a:t>
            </a:r>
            <a:r>
              <a:rPr lang="en-US">
                <a:latin typeface="Century Gothic"/>
                <a:ea typeface="Century Gothic"/>
                <a:cs typeface="Century Gothic"/>
                <a:sym typeface="Century Gothic"/>
              </a:rPr>
              <a:t>A graphic organizer that includes all text from the speech is included at the end of the lesson, for reference as necessary throughout the lesson.</a:t>
            </a:r>
            <a:endParaRPr>
              <a:latin typeface="Century Gothic"/>
              <a:ea typeface="Century Gothic"/>
              <a:cs typeface="Century Gothic"/>
              <a:sym typeface="Century Gothic"/>
            </a:endParaRPr>
          </a:p>
          <a:p>
            <a:pPr marL="0" lvl="0" indent="0" algn="l" rtl="0">
              <a:lnSpc>
                <a:spcPct val="115000"/>
              </a:lnSpc>
              <a:spcBef>
                <a:spcPts val="500"/>
              </a:spcBef>
              <a:spcAft>
                <a:spcPts val="0"/>
              </a:spcAft>
              <a:buClr>
                <a:schemeClr val="dk1"/>
              </a:buClr>
              <a:buSzPts val="1100"/>
              <a:buFont typeface="Arial"/>
              <a:buNone/>
            </a:pPr>
            <a:endParaRPr sz="1050">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499" name="Google Shape;499;ga3b0e4e55e_0_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a1a37e604b_0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listen to T explain categories and descriptors or revisit examples from the lesson/speech. </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rate their own delivery of the speech and mark different scores.</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b="1">
                <a:latin typeface="Century Gothic"/>
                <a:ea typeface="Century Gothic"/>
                <a:cs typeface="Century Gothic"/>
                <a:sym typeface="Century Gothic"/>
              </a:rPr>
              <a:t>Extension: </a:t>
            </a:r>
            <a:r>
              <a:rPr lang="en-US">
                <a:latin typeface="Century Gothic"/>
                <a:ea typeface="Century Gothic"/>
                <a:cs typeface="Century Gothic"/>
                <a:sym typeface="Century Gothic"/>
              </a:rPr>
              <a:t>S and T may discuss strategies for improvement.</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b="1">
                <a:latin typeface="Century Gothic"/>
                <a:ea typeface="Century Gothic"/>
                <a:cs typeface="Century Gothic"/>
                <a:sym typeface="Century Gothic"/>
              </a:rPr>
              <a:t>Note:</a:t>
            </a:r>
            <a:r>
              <a:rPr lang="en-US">
                <a:latin typeface="Century Gothic"/>
                <a:ea typeface="Century Gothic"/>
                <a:cs typeface="Century Gothic"/>
                <a:sym typeface="Century Gothic"/>
              </a:rPr>
              <a:t> Explanations for each are as follow.</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rate: the speed of speech (how quickly/slowly you speak)</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volume: how loud the speaker’s voice is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pitch: emphasis added to content words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pausing: the breaks within and between sentences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intonation: the rise and fall of the voice</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body language: the speaker’s use of facial expressions and gestures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engagement: the speaker’s interaction with the audience</a:t>
            </a:r>
            <a:endParaRPr>
              <a:latin typeface="Century Gothic"/>
              <a:ea typeface="Century Gothic"/>
              <a:cs typeface="Century Gothic"/>
              <a:sym typeface="Century Gothic"/>
            </a:endParaRPr>
          </a:p>
        </p:txBody>
      </p:sp>
      <p:sp>
        <p:nvSpPr>
          <p:cNvPr id="516" name="Google Shape;516;ga1a37e604b_0_3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8ab969f780_0_4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8ab969f780_0_4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read the text aloud independently or with assistance from T.</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526" name="Google Shape;526;g8ab969f780_0_4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8ab969f780_0_8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review what the skills mean and why they are important with assistance from T.</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identify mental and physical strategies they can use to feel comfortable before delivering the speech (e.g., doing warm-ups) during their delivery of the speech (e.g., pausing, slowing down), and after delivering the speech (studying their own speech delivery). </a:t>
            </a:r>
            <a:endParaRPr>
              <a:latin typeface="Century Gothic"/>
              <a:ea typeface="Century Gothic"/>
              <a:cs typeface="Century Gothic"/>
              <a:sym typeface="Century Gothic"/>
            </a:endParaRPr>
          </a:p>
        </p:txBody>
      </p:sp>
      <p:sp>
        <p:nvSpPr>
          <p:cNvPr id="534" name="Google Shape;534;g8ab969f780_0_8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9124dab68b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read the text aloud independently or with assistance from T and go through the motions of each suggested step.</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551" name="Google Shape;551;g9124dab68b_0_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9124dab68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read the text on the slide with or without assistance from T.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pick one of the three options.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b="1">
                <a:latin typeface="Century Gothic"/>
                <a:ea typeface="Century Gothic"/>
                <a:cs typeface="Century Gothic"/>
                <a:sym typeface="Century Gothic"/>
              </a:rPr>
              <a:t>Note: </a:t>
            </a:r>
            <a:r>
              <a:rPr lang="en-US">
                <a:latin typeface="Century Gothic"/>
                <a:ea typeface="Century Gothic"/>
                <a:cs typeface="Century Gothic"/>
                <a:sym typeface="Century Gothic"/>
              </a:rPr>
              <a:t>Option 1 or 2 is strongly encouraged. </a:t>
            </a:r>
            <a:r>
              <a:rPr lang="en-US">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T</a:t>
            </a:r>
            <a:r>
              <a:rPr lang="en-US">
                <a:latin typeface="Century Gothic"/>
                <a:ea typeface="Century Gothic"/>
                <a:cs typeface="Century Gothic"/>
                <a:sym typeface="Century Gothic"/>
              </a:rPr>
              <a:t> may encourage S to try option 1 or 2 first.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deliver the speech using one of the three options.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b="1">
                <a:latin typeface="Century Gothic"/>
                <a:ea typeface="Century Gothic"/>
                <a:cs typeface="Century Gothic"/>
                <a:sym typeface="Century Gothic"/>
              </a:rPr>
              <a:t>Extension:</a:t>
            </a:r>
            <a:endParaRPr b="1">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acknowledge that if they choose Option 3 for the first speech delivery, they will be expected to try option 2 the second time.</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acknowledge that if they choose Option 2 for the first speech delivery, they will be expected to try option 1 the second time.</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acknowledge that if they choose Option 1 for the first speech delivery, they will have opportunities to get feedback and improve in subsequent deliveries.</a:t>
            </a:r>
            <a:endParaRPr>
              <a:latin typeface="Century Gothic"/>
              <a:ea typeface="Century Gothic"/>
              <a:cs typeface="Century Gothic"/>
              <a:sym typeface="Century Gothic"/>
            </a:endParaRPr>
          </a:p>
        </p:txBody>
      </p:sp>
      <p:sp>
        <p:nvSpPr>
          <p:cNvPr id="560" name="Google Shape;560;g9124dab68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913be7a29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recall the speech from memory without using any notes. </a:t>
            </a:r>
            <a:endParaRPr>
              <a:latin typeface="Century Gothic"/>
              <a:ea typeface="Century Gothic"/>
              <a:cs typeface="Century Gothic"/>
              <a:sym typeface="Century Gothic"/>
            </a:endParaRPr>
          </a:p>
        </p:txBody>
      </p:sp>
      <p:sp>
        <p:nvSpPr>
          <p:cNvPr id="570" name="Google Shape;570;g913be7a29a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a3b0e4e55e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500"/>
              </a:spcBef>
              <a:spcAft>
                <a:spcPts val="0"/>
              </a:spcAft>
              <a:buSzPts val="1400"/>
              <a:buFont typeface="Century Gothic"/>
              <a:buAutoNum type="arabicPeriod"/>
            </a:pPr>
            <a:r>
              <a:rPr lang="en-US">
                <a:latin typeface="Century Gothic"/>
                <a:ea typeface="Century Gothic"/>
                <a:cs typeface="Century Gothic"/>
                <a:sym typeface="Century Gothic"/>
              </a:rPr>
              <a:t>S may use this graphic organizer to help them as they try to recall as much of the speech as they can from memory.                                                                                                                                                                         </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be reminded that they completed this same task at the end of lesson 2.                                                                                                                                         </a:t>
            </a:r>
            <a:endParaRPr b="1">
              <a:latin typeface="Century Gothic"/>
              <a:ea typeface="Century Gothic"/>
              <a:cs typeface="Century Gothic"/>
              <a:sym typeface="Century Gothic"/>
            </a:endParaRPr>
          </a:p>
          <a:p>
            <a:pPr marL="0" lvl="0" indent="0" algn="l" rtl="0">
              <a:lnSpc>
                <a:spcPct val="100000"/>
              </a:lnSpc>
              <a:spcBef>
                <a:spcPts val="500"/>
              </a:spcBef>
              <a:spcAft>
                <a:spcPts val="0"/>
              </a:spcAft>
              <a:buClr>
                <a:schemeClr val="dk1"/>
              </a:buClr>
              <a:buSzPts val="1100"/>
              <a:buFont typeface="Arial"/>
              <a:buNone/>
            </a:pPr>
            <a:r>
              <a:rPr lang="en-US" b="1">
                <a:latin typeface="Century Gothic"/>
                <a:ea typeface="Century Gothic"/>
                <a:cs typeface="Century Gothic"/>
                <a:sym typeface="Century Gothic"/>
              </a:rPr>
              <a:t>Note: </a:t>
            </a:r>
            <a:r>
              <a:rPr lang="en-US">
                <a:latin typeface="Century Gothic"/>
                <a:ea typeface="Century Gothic"/>
                <a:cs typeface="Century Gothic"/>
                <a:sym typeface="Century Gothic"/>
              </a:rPr>
              <a:t>A graphic organizer that includes all text from the speech is included at the end of the lesson, for reference as necessary throughout the lesson.</a:t>
            </a:r>
            <a:endParaRPr>
              <a:latin typeface="Century Gothic"/>
              <a:ea typeface="Century Gothic"/>
              <a:cs typeface="Century Gothic"/>
              <a:sym typeface="Century Gothic"/>
            </a:endParaRPr>
          </a:p>
          <a:p>
            <a:pPr marL="0" lvl="0" indent="0" algn="l" rtl="0">
              <a:lnSpc>
                <a:spcPct val="115000"/>
              </a:lnSpc>
              <a:spcBef>
                <a:spcPts val="500"/>
              </a:spcBef>
              <a:spcAft>
                <a:spcPts val="0"/>
              </a:spcAft>
              <a:buClr>
                <a:schemeClr val="dk1"/>
              </a:buClr>
              <a:buSzPts val="1100"/>
              <a:buFont typeface="Arial"/>
              <a:buNone/>
            </a:pPr>
            <a:endParaRPr b="1">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580" name="Google Shape;580;ga3b0e4e55e_2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a3b0e4e55e_2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500"/>
              </a:spcBef>
              <a:spcAft>
                <a:spcPts val="0"/>
              </a:spcAft>
              <a:buSzPts val="1400"/>
              <a:buFont typeface="Century Gothic"/>
              <a:buAutoNum type="arabicPeriod"/>
            </a:pPr>
            <a:r>
              <a:rPr lang="en-US">
                <a:latin typeface="Century Gothic"/>
                <a:ea typeface="Century Gothic"/>
                <a:cs typeface="Century Gothic"/>
                <a:sym typeface="Century Gothic"/>
              </a:rPr>
              <a:t>S may use this graphic organizer to help them as they try to recall as much of the speech as they can from memory.                                        </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be reminded that they completed a similar task at the end of lesson 2.                                                                                                                                         </a:t>
            </a:r>
            <a:endParaRPr>
              <a:latin typeface="Century Gothic"/>
              <a:ea typeface="Century Gothic"/>
              <a:cs typeface="Century Gothic"/>
              <a:sym typeface="Century Gothic"/>
            </a:endParaRPr>
          </a:p>
          <a:p>
            <a:pPr marL="0" lvl="0" indent="0" algn="l" rtl="0">
              <a:lnSpc>
                <a:spcPct val="100000"/>
              </a:lnSpc>
              <a:spcBef>
                <a:spcPts val="500"/>
              </a:spcBef>
              <a:spcAft>
                <a:spcPts val="0"/>
              </a:spcAft>
              <a:buClr>
                <a:schemeClr val="dk1"/>
              </a:buClr>
              <a:buSzPts val="1100"/>
              <a:buFont typeface="Arial"/>
              <a:buNone/>
            </a:pPr>
            <a:r>
              <a:rPr lang="en-US" b="1">
                <a:latin typeface="Century Gothic"/>
                <a:ea typeface="Century Gothic"/>
                <a:cs typeface="Century Gothic"/>
                <a:sym typeface="Century Gothic"/>
              </a:rPr>
              <a:t>Note: </a:t>
            </a:r>
            <a:r>
              <a:rPr lang="en-US">
                <a:latin typeface="Century Gothic"/>
                <a:ea typeface="Century Gothic"/>
                <a:cs typeface="Century Gothic"/>
                <a:sym typeface="Century Gothic"/>
              </a:rPr>
              <a:t>A graphic organizer that includes all text from the speech is included at the end of the lesson, for reference as necessary throughout the lesson.</a:t>
            </a:r>
            <a:endParaRPr>
              <a:latin typeface="Century Gothic"/>
              <a:ea typeface="Century Gothic"/>
              <a:cs typeface="Century Gothic"/>
              <a:sym typeface="Century Gothic"/>
            </a:endParaRPr>
          </a:p>
          <a:p>
            <a:pPr marL="0" lvl="0" indent="0" algn="l" rtl="0">
              <a:lnSpc>
                <a:spcPct val="115000"/>
              </a:lnSpc>
              <a:spcBef>
                <a:spcPts val="500"/>
              </a:spcBef>
              <a:spcAft>
                <a:spcPts val="0"/>
              </a:spcAft>
              <a:buClr>
                <a:schemeClr val="dk1"/>
              </a:buClr>
              <a:buSzPts val="1100"/>
              <a:buFont typeface="Arial"/>
              <a:buNone/>
            </a:pPr>
            <a:endParaRPr sz="1050">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598" name="Google Shape;598;ga3b0e4e55e_2_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913be7a29a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read the text aloud independently or with assistance from T.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615" name="Google Shape;615;g913be7a29a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b089b87756_0_1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read the text on screen independently or with assistance from T.</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206" name="Google Shape;206;gb089b87756_0_1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8ab969f780_0_5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use the text as they deliver their speech.</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acknowledge the paragraphs of the speech/graphic organizer based on the icon.</a:t>
            </a:r>
            <a:endParaRPr>
              <a:latin typeface="Century Gothic"/>
              <a:ea typeface="Century Gothic"/>
              <a:cs typeface="Century Gothic"/>
              <a:sym typeface="Century Gothic"/>
            </a:endParaRPr>
          </a:p>
        </p:txBody>
      </p:sp>
      <p:sp>
        <p:nvSpPr>
          <p:cNvPr id="625" name="Google Shape;625;g8ab969f780_0_5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8ab969f780_0_5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use the text as they deliver their speech.</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acknowledge the paragraphs of the speech/graphic organizer based on the icon.</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p>
        </p:txBody>
      </p:sp>
      <p:sp>
        <p:nvSpPr>
          <p:cNvPr id="646" name="Google Shape;646;g8ab969f780_0_5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b089b87756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use the text as they deliver their speech.</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acknowledge the paragraphs of the speech/graphic organizer based on the icon.</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p>
        </p:txBody>
      </p:sp>
      <p:sp>
        <p:nvSpPr>
          <p:cNvPr id="667" name="Google Shape;667;gb089b87756_0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8ab969f780_0_4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8ab969f780_0_4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read the text aloud independently or with assistance from T.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p>
        </p:txBody>
      </p:sp>
      <p:sp>
        <p:nvSpPr>
          <p:cNvPr id="690" name="Google Shape;690;g8ab969f780_0_4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9dc4c5ef29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listen to T explain categories and descriptors or revisit examples from the lesson/speech.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b="1">
                <a:latin typeface="Century Gothic"/>
                <a:ea typeface="Century Gothic"/>
                <a:cs typeface="Century Gothic"/>
                <a:sym typeface="Century Gothic"/>
              </a:rPr>
              <a:t>Note:</a:t>
            </a:r>
            <a:r>
              <a:rPr lang="en-US">
                <a:latin typeface="Century Gothic"/>
                <a:ea typeface="Century Gothic"/>
                <a:cs typeface="Century Gothic"/>
                <a:sym typeface="Century Gothic"/>
              </a:rPr>
              <a:t> Explanations for each are as follow.</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rate: the speed of speech (how quickly/slowly you speak)</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volume: how loud the speaker’s voice is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pitch: emphasis added to content words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pausing: the breaks within and between sentences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intonation: the rise and fall of the voice</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body language: the speaker’s use of facial expressions and gestures</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engagement: the speaker’s interaction with the audience</a:t>
            </a:r>
            <a:endParaRPr>
              <a:latin typeface="Century Gothic"/>
              <a:ea typeface="Century Gothic"/>
              <a:cs typeface="Century Gothic"/>
              <a:sym typeface="Century Gothic"/>
            </a:endParaRPr>
          </a:p>
        </p:txBody>
      </p:sp>
      <p:sp>
        <p:nvSpPr>
          <p:cNvPr id="697" name="Google Shape;697;g9dc4c5ef29_0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b0bc0f86d0_0_4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read text independently or with T assistance. </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respond to T questions that begin with “Tell me more about…” and “Can you give me an example of…?”</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be reminded that they anticipated many questions in the previous lesson.</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706" name="Google Shape;706;gb0bc0f86d0_0_4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9ddcfa41fe_0_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9ddcfa41fe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read the text aloud independently or with assistance from T.</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revisit the options from slides 21-28, including 3 options for speech delivery and the feedback rubric.</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723" name="Google Shape;723;g9ddcfa41fe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a81e4f508e_0_2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chemeClr val="dk1"/>
              </a:buClr>
              <a:buSzPts val="1100"/>
              <a:buFont typeface="Arial"/>
              <a:buNone/>
            </a:pPr>
            <a:r>
              <a:rPr lang="en-US">
                <a:latin typeface="Century Gothic"/>
                <a:ea typeface="Century Gothic"/>
                <a:cs typeface="Century Gothic"/>
                <a:sym typeface="Century Gothic"/>
              </a:rPr>
              <a:t>S may reference this completed graphic organizer (along with slides 38 and 39) as necessary throughout the lesson.</a:t>
            </a:r>
            <a:endParaRPr>
              <a:latin typeface="Century Gothic"/>
              <a:ea typeface="Century Gothic"/>
              <a:cs typeface="Century Gothic"/>
              <a:sym typeface="Century Gothic"/>
            </a:endParaRPr>
          </a:p>
          <a:p>
            <a:pPr marL="0" lvl="0" indent="0" algn="l" rtl="0">
              <a:lnSpc>
                <a:spcPct val="115000"/>
              </a:lnSpc>
              <a:spcBef>
                <a:spcPts val="500"/>
              </a:spcBef>
              <a:spcAft>
                <a:spcPts val="0"/>
              </a:spcAft>
              <a:buClr>
                <a:schemeClr val="dk1"/>
              </a:buClr>
              <a:buSzPts val="1100"/>
              <a:buFont typeface="Arial"/>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731" name="Google Shape;731;ga81e4f508e_0_2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a81e4f508e_0_2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chemeClr val="dk1"/>
              </a:buClr>
              <a:buSzPts val="1100"/>
              <a:buFont typeface="Arial"/>
              <a:buNone/>
            </a:pPr>
            <a:r>
              <a:rPr lang="en-US">
                <a:latin typeface="Century Gothic"/>
                <a:ea typeface="Century Gothic"/>
                <a:cs typeface="Century Gothic"/>
                <a:sym typeface="Century Gothic"/>
              </a:rPr>
              <a:t>S may reference this completed graphic organizer (along with slides 37 and 39) as necessary throughout the lesson.</a:t>
            </a:r>
            <a:endParaRPr>
              <a:latin typeface="Century Gothic"/>
              <a:ea typeface="Century Gothic"/>
              <a:cs typeface="Century Gothic"/>
              <a:sym typeface="Century Gothic"/>
            </a:endParaRPr>
          </a:p>
          <a:p>
            <a:pPr marL="0" lvl="0" indent="0" algn="l" rtl="0">
              <a:lnSpc>
                <a:spcPct val="115000"/>
              </a:lnSpc>
              <a:spcBef>
                <a:spcPts val="500"/>
              </a:spcBef>
              <a:spcAft>
                <a:spcPts val="0"/>
              </a:spcAft>
              <a:buClr>
                <a:schemeClr val="dk1"/>
              </a:buClr>
              <a:buSzPts val="1100"/>
              <a:buFont typeface="Arial"/>
              <a:buNone/>
            </a:pPr>
            <a:endParaRPr sz="1050">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748" name="Google Shape;748;ga81e4f508e_0_2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a81e4f508e_0_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chemeClr val="dk1"/>
              </a:buClr>
              <a:buSzPts val="1100"/>
              <a:buFont typeface="Arial"/>
              <a:buNone/>
            </a:pPr>
            <a:r>
              <a:rPr lang="en-US">
                <a:latin typeface="Century Gothic"/>
                <a:ea typeface="Century Gothic"/>
                <a:cs typeface="Century Gothic"/>
                <a:sym typeface="Century Gothic"/>
              </a:rPr>
              <a:t>S may reference this completed graphic organizer (along with </a:t>
            </a:r>
            <a:r>
              <a:rPr lang="en-US">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slides </a:t>
            </a:r>
            <a:r>
              <a:rPr lang="en-US">
                <a:latin typeface="Century Gothic"/>
                <a:ea typeface="Century Gothic"/>
                <a:cs typeface="Century Gothic"/>
                <a:sym typeface="Century Gothic"/>
              </a:rPr>
              <a:t>37 and 38) as necessary throughout the lesson.</a:t>
            </a:r>
            <a:endParaRPr>
              <a:latin typeface="Century Gothic"/>
              <a:ea typeface="Century Gothic"/>
              <a:cs typeface="Century Gothic"/>
              <a:sym typeface="Century Gothic"/>
            </a:endParaRPr>
          </a:p>
          <a:p>
            <a:pPr marL="0" lvl="0" indent="0" algn="l" rtl="0">
              <a:lnSpc>
                <a:spcPct val="115000"/>
              </a:lnSpc>
              <a:spcBef>
                <a:spcPts val="500"/>
              </a:spcBef>
              <a:spcAft>
                <a:spcPts val="0"/>
              </a:spcAft>
              <a:buClr>
                <a:schemeClr val="dk1"/>
              </a:buClr>
              <a:buSzPts val="1100"/>
              <a:buFont typeface="Arial"/>
              <a:buNone/>
            </a:pPr>
            <a:endParaRPr sz="1050">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765" name="Google Shape;765;ga81e4f508e_0_2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aeb7704e9e_1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read the question posed by the character on the left. </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listen as T responds with the three reminders on the right.</a:t>
            </a:r>
            <a:endParaRPr>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endParaRPr>
          </a:p>
          <a:p>
            <a:pPr marL="0" lvl="0" indent="0" algn="l" rtl="0">
              <a:lnSpc>
                <a:spcPct val="100000"/>
              </a:lnSpc>
              <a:spcBef>
                <a:spcPts val="0"/>
              </a:spcBef>
              <a:spcAft>
                <a:spcPts val="0"/>
              </a:spcAft>
              <a:buClr>
                <a:schemeClr val="dk1"/>
              </a:buClr>
              <a:buSzPts val="1400"/>
              <a:buFont typeface="Arial"/>
              <a:buNone/>
            </a:pPr>
            <a:endParaRPr>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0" lvl="0" indent="0" algn="l" rtl="0">
              <a:lnSpc>
                <a:spcPct val="100000"/>
              </a:lnSpc>
              <a:spcBef>
                <a:spcPts val="0"/>
              </a:spcBef>
              <a:spcAft>
                <a:spcPts val="0"/>
              </a:spcAft>
              <a:buSzPts val="1400"/>
              <a:buNone/>
            </a:pPr>
            <a:endParaRPr/>
          </a:p>
        </p:txBody>
      </p:sp>
      <p:sp>
        <p:nvSpPr>
          <p:cNvPr id="224" name="Google Shape;224;gaeb7704e9e_1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a3b0e4e55e_2_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ga3b0e4e55e_2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3" name="Google Shape;783;ga3b0e4e55e_2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a1a37e604b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chemeClr val="dk1"/>
              </a:buClr>
              <a:buSzPts val="1100"/>
              <a:buFont typeface="Arial"/>
              <a:buNone/>
            </a:pPr>
            <a:r>
              <a:rPr lang="en-US">
                <a:latin typeface="Century Gothic"/>
                <a:ea typeface="Century Gothic"/>
                <a:cs typeface="Century Gothic"/>
                <a:sym typeface="Century Gothic"/>
              </a:rPr>
              <a:t>S may answer questions on the screen or asked by T. Answers may vary.</a:t>
            </a:r>
            <a:endParaRPr>
              <a:latin typeface="Century Gothic"/>
              <a:ea typeface="Century Gothic"/>
              <a:cs typeface="Century Gothic"/>
              <a:sym typeface="Century Gothic"/>
            </a:endParaRPr>
          </a:p>
          <a:p>
            <a:pPr marL="0" lvl="0" indent="0" algn="l" rtl="0">
              <a:lnSpc>
                <a:spcPct val="100000"/>
              </a:lnSpc>
              <a:spcBef>
                <a:spcPts val="500"/>
              </a:spcBef>
              <a:spcAft>
                <a:spcPts val="0"/>
              </a:spcAft>
              <a:buClr>
                <a:schemeClr val="dk1"/>
              </a:buClr>
              <a:buSzPts val="1100"/>
              <a:buFont typeface="Arial"/>
              <a:buNone/>
            </a:pPr>
            <a:r>
              <a:rPr lang="en-US" b="1">
                <a:latin typeface="Century Gothic"/>
                <a:ea typeface="Century Gothic"/>
                <a:cs typeface="Century Gothic"/>
                <a:sym typeface="Century Gothic"/>
              </a:rPr>
              <a:t>Extension</a:t>
            </a:r>
            <a:r>
              <a:rPr lang="en-US">
                <a:latin typeface="Century Gothic"/>
                <a:ea typeface="Century Gothic"/>
                <a:cs typeface="Century Gothic"/>
                <a:sym typeface="Century Gothic"/>
              </a:rPr>
              <a:t>: S may frame their hypothetical speech based on the structure of “Slowing Global Warming” (e.g., Introduction, Supporting Evidence 1, Supporting Evidence 2, Counterargument/Response to counterargument, Conclusion). </a:t>
            </a:r>
            <a:endParaRPr>
              <a:latin typeface="Century Gothic"/>
              <a:ea typeface="Century Gothic"/>
              <a:cs typeface="Century Gothic"/>
              <a:sym typeface="Century Gothic"/>
            </a:endParaRPr>
          </a:p>
          <a:p>
            <a:pPr marL="0" lvl="0" indent="0" algn="l" rtl="0">
              <a:lnSpc>
                <a:spcPct val="100000"/>
              </a:lnSpc>
              <a:spcBef>
                <a:spcPts val="500"/>
              </a:spcBef>
              <a:spcAft>
                <a:spcPts val="0"/>
              </a:spcAft>
              <a:buClr>
                <a:schemeClr val="dk1"/>
              </a:buClr>
              <a:buSzPts val="1100"/>
              <a:buFont typeface="Arial"/>
              <a:buNone/>
            </a:pPr>
            <a:endParaRPr/>
          </a:p>
        </p:txBody>
      </p:sp>
      <p:sp>
        <p:nvSpPr>
          <p:cNvPr id="791" name="Google Shape;791;ga1a37e604b_0_1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aeb7704e9e_1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chemeClr val="dk1"/>
              </a:buClr>
              <a:buSzPts val="1100"/>
              <a:buFont typeface="Arial"/>
              <a:buNone/>
            </a:pPr>
            <a:r>
              <a:rPr lang="en-US">
                <a:latin typeface="Century Gothic"/>
                <a:ea typeface="Century Gothic"/>
                <a:cs typeface="Century Gothic"/>
                <a:sym typeface="Century Gothic"/>
              </a:rPr>
              <a:t>S may try to give an impromptu speech using the four-step outline below. Impromptu speeches may vary.</a:t>
            </a:r>
            <a:endParaRPr/>
          </a:p>
        </p:txBody>
      </p:sp>
      <p:sp>
        <p:nvSpPr>
          <p:cNvPr id="803" name="Google Shape;803;gaeb7704e9e_1_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b0bc0f86d0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chemeClr val="dk1"/>
              </a:buClr>
              <a:buSzPts val="1100"/>
              <a:buFont typeface="Arial"/>
              <a:buNone/>
            </a:pPr>
            <a:r>
              <a:rPr lang="en-US">
                <a:latin typeface="Century Gothic"/>
                <a:ea typeface="Century Gothic"/>
                <a:cs typeface="Century Gothic"/>
                <a:sym typeface="Century Gothic"/>
              </a:rPr>
              <a:t>S may answer questions on the screen or asked by T. Answers may vary.</a:t>
            </a:r>
            <a:endParaRPr>
              <a:latin typeface="Century Gothic"/>
              <a:ea typeface="Century Gothic"/>
              <a:cs typeface="Century Gothic"/>
              <a:sym typeface="Century Gothic"/>
            </a:endParaRPr>
          </a:p>
          <a:p>
            <a:pPr marL="0" lvl="0" indent="0" algn="l" rtl="0">
              <a:lnSpc>
                <a:spcPct val="100000"/>
              </a:lnSpc>
              <a:spcBef>
                <a:spcPts val="500"/>
              </a:spcBef>
              <a:spcAft>
                <a:spcPts val="0"/>
              </a:spcAft>
              <a:buClr>
                <a:schemeClr val="dk1"/>
              </a:buClr>
              <a:buSzPts val="1100"/>
              <a:buFont typeface="Arial"/>
              <a:buNone/>
            </a:pPr>
            <a:r>
              <a:rPr lang="en-US" b="1">
                <a:latin typeface="Century Gothic"/>
                <a:ea typeface="Century Gothic"/>
                <a:cs typeface="Century Gothic"/>
                <a:sym typeface="Century Gothic"/>
              </a:rPr>
              <a:t>Extension: </a:t>
            </a:r>
            <a:r>
              <a:rPr lang="en-US">
                <a:latin typeface="Century Gothic"/>
                <a:ea typeface="Century Gothic"/>
                <a:cs typeface="Century Gothic"/>
                <a:sym typeface="Century Gothic"/>
              </a:rPr>
              <a:t>After responding to the free talk questions, S may revisit the completed graphic organizer on slides 30-31 and suggest areas to add more details in each of the five paragraphs (six sections of graphic organizer). S may deliver the speech again with their additions and reference rubrics as necessary.</a:t>
            </a:r>
            <a:endParaRPr>
              <a:latin typeface="Century Gothic"/>
              <a:ea typeface="Century Gothic"/>
              <a:cs typeface="Century Gothic"/>
              <a:sym typeface="Century Gothic"/>
            </a:endParaRPr>
          </a:p>
          <a:p>
            <a:pPr marL="0" lvl="0" indent="0" algn="l" rtl="0">
              <a:lnSpc>
                <a:spcPct val="100000"/>
              </a:lnSpc>
              <a:spcBef>
                <a:spcPts val="500"/>
              </a:spcBef>
              <a:spcAft>
                <a:spcPts val="0"/>
              </a:spcAft>
              <a:buClr>
                <a:schemeClr val="dk1"/>
              </a:buClr>
              <a:buSzPts val="1100"/>
              <a:buFont typeface="Arial"/>
              <a:buNone/>
            </a:pPr>
            <a:endParaRPr/>
          </a:p>
        </p:txBody>
      </p:sp>
      <p:sp>
        <p:nvSpPr>
          <p:cNvPr id="826" name="Google Shape;826;gb0bc0f86d0_0_10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8d9daea82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g8d9daea822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read the enrichment slide independently or with assistance from T.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p>
        </p:txBody>
      </p:sp>
      <p:sp>
        <p:nvSpPr>
          <p:cNvPr id="845" name="Google Shape;845;g8d9daea82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9d94cf940a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6" name="Google Shape;856;g9d94cf940a_0_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9ce49c1519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read the text aloud independently or with assistance from T.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circle or underline the number that represents how challenging the specific skill was for them, either in Lesson 3 or when they practiced independently.</a:t>
            </a:r>
            <a:endParaRPr>
              <a:latin typeface="Century Gothic"/>
              <a:ea typeface="Century Gothic"/>
              <a:cs typeface="Century Gothic"/>
              <a:sym typeface="Century Gothic"/>
            </a:endParaRPr>
          </a:p>
          <a:p>
            <a:pPr marL="0" lvl="0" indent="0" algn="l" rtl="0">
              <a:spcBef>
                <a:spcPts val="0"/>
              </a:spcBef>
              <a:spcAft>
                <a:spcPts val="0"/>
              </a:spcAft>
              <a:buSzPts val="1400"/>
              <a:buNone/>
            </a:pPr>
            <a:r>
              <a:rPr lang="en-US" b="1">
                <a:latin typeface="Century Gothic"/>
                <a:ea typeface="Century Gothic"/>
                <a:cs typeface="Century Gothic"/>
                <a:sym typeface="Century Gothic"/>
              </a:rPr>
              <a:t>Note:</a:t>
            </a:r>
            <a:r>
              <a:rPr lang="en-US">
                <a:latin typeface="Century Gothic"/>
                <a:ea typeface="Century Gothic"/>
                <a:cs typeface="Century Gothic"/>
                <a:sym typeface="Century Gothic"/>
              </a:rPr>
              <a:t> T may use this check-in as they consider which skills to further practice in the lesson. </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b="1">
              <a:latin typeface="Century Gothic"/>
              <a:ea typeface="Century Gothic"/>
              <a:cs typeface="Century Gothic"/>
              <a:sym typeface="Century Gothic"/>
            </a:endParaRPr>
          </a:p>
        </p:txBody>
      </p:sp>
      <p:sp>
        <p:nvSpPr>
          <p:cNvPr id="238" name="Google Shape;238;g9ce49c1519_0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9dc4c5ef2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read the text aloud independently or with assistance from T. </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S may circle or underline the number that represents how challenging the specific skill was for them, either in Lesson 3 or when they practiced independently.</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r>
              <a:rPr lang="en-US" b="1">
                <a:latin typeface="Century Gothic"/>
                <a:ea typeface="Century Gothic"/>
                <a:cs typeface="Century Gothic"/>
                <a:sym typeface="Century Gothic"/>
              </a:rPr>
              <a:t>Note:</a:t>
            </a:r>
            <a:r>
              <a:rPr lang="en-US">
                <a:latin typeface="Century Gothic"/>
                <a:ea typeface="Century Gothic"/>
                <a:cs typeface="Century Gothic"/>
                <a:sym typeface="Century Gothic"/>
              </a:rPr>
              <a:t> T may use this check-in as they consider which skills to further practice in the lesson. </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endParaRPr>
              <a:latin typeface="Century Gothic"/>
              <a:ea typeface="Century Gothic"/>
              <a:cs typeface="Century Gothic"/>
              <a:sym typeface="Century Gothic"/>
            </a:endParaRPr>
          </a:p>
        </p:txBody>
      </p:sp>
      <p:sp>
        <p:nvSpPr>
          <p:cNvPr id="264" name="Google Shape;264;g9dc4c5ef29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993f7ead3a_0_1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993f7ead3a_0_1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entury Gothic"/>
                <a:ea typeface="Century Gothic"/>
                <a:cs typeface="Century Gothic"/>
                <a:sym typeface="Century Gothic"/>
              </a:rPr>
              <a:t>S may read the text aloud independently or with assistance from T.</a:t>
            </a: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latin typeface="Century Gothic"/>
              <a:ea typeface="Century Gothic"/>
              <a:cs typeface="Century Gothic"/>
              <a:sym typeface="Century Gothic"/>
            </a:endParaRPr>
          </a:p>
        </p:txBody>
      </p:sp>
      <p:sp>
        <p:nvSpPr>
          <p:cNvPr id="292" name="Google Shape;292;g993f7ead3a_0_1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9ce49c1519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listen as T reminds them of the importance of physically getting ready to deliver a speech.</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read the text aloud independently or with assistance from T. </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watch as T demonstrates different ways to warm up before speaking.</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r>
              <a:rPr lang="en-US" b="1">
                <a:latin typeface="Century Gothic"/>
                <a:ea typeface="Century Gothic"/>
                <a:cs typeface="Century Gothic"/>
                <a:sym typeface="Century Gothic"/>
              </a:rPr>
              <a:t>Scaffold:</a:t>
            </a:r>
            <a:r>
              <a:rPr lang="en-US">
                <a:latin typeface="Century Gothic"/>
                <a:ea typeface="Century Gothic"/>
                <a:cs typeface="Century Gothic"/>
                <a:sym typeface="Century Gothic"/>
              </a:rPr>
              <a:t> S may not want to do all three. Encourage S to choose 1-2 instead.</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r>
              <a:rPr lang="en-US" b="1">
                <a:latin typeface="Century Gothic"/>
                <a:ea typeface="Century Gothic"/>
                <a:cs typeface="Century Gothic"/>
                <a:sym typeface="Century Gothic"/>
              </a:rPr>
              <a:t>Note:</a:t>
            </a:r>
            <a:r>
              <a:rPr lang="en-US">
                <a:latin typeface="Century Gothic"/>
                <a:ea typeface="Century Gothic"/>
                <a:cs typeface="Century Gothic"/>
                <a:sym typeface="Century Gothic"/>
              </a:rPr>
              <a:t> S does not need to focus on the words on screen, which may be new to them. Instead, S should focus on the action as modeled by T.</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r>
              <a:rPr lang="en-US" b="1">
                <a:latin typeface="Century Gothic"/>
                <a:ea typeface="Century Gothic"/>
                <a:cs typeface="Century Gothic"/>
                <a:sym typeface="Century Gothic"/>
              </a:rPr>
              <a:t>Extension</a:t>
            </a:r>
            <a:r>
              <a:rPr lang="en-US">
                <a:latin typeface="Century Gothic"/>
                <a:ea typeface="Century Gothic"/>
                <a:cs typeface="Century Gothic"/>
                <a:sym typeface="Century Gothic"/>
              </a:rPr>
              <a:t>: S and/or T may share other ways to warm up before speaking. </a:t>
            </a:r>
            <a:endParaRPr>
              <a:latin typeface="Century Gothic"/>
              <a:ea typeface="Century Gothic"/>
              <a:cs typeface="Century Gothic"/>
              <a:sym typeface="Century Gothic"/>
            </a:endParaRPr>
          </a:p>
        </p:txBody>
      </p:sp>
      <p:sp>
        <p:nvSpPr>
          <p:cNvPr id="304" name="Google Shape;304;g9ce49c1519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81e4f508e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listen as T reminds them of the importance of physically getting ready to deliver a speech.</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read the text aloud independently or with assistance from T. </a:t>
            </a:r>
            <a:endParaRPr>
              <a:latin typeface="Century Gothic"/>
              <a:ea typeface="Century Gothic"/>
              <a:cs typeface="Century Gothic"/>
              <a:sym typeface="Century Gothic"/>
            </a:endParaRPr>
          </a:p>
          <a:p>
            <a:pPr marL="457200" lvl="0" indent="-317500" algn="l" rtl="0">
              <a:lnSpc>
                <a:spcPct val="100000"/>
              </a:lnSpc>
              <a:spcBef>
                <a:spcPts val="0"/>
              </a:spcBef>
              <a:spcAft>
                <a:spcPts val="0"/>
              </a:spcAft>
              <a:buSzPts val="1400"/>
              <a:buFont typeface="Century Gothic"/>
              <a:buAutoNum type="arabicPeriod"/>
            </a:pPr>
            <a:r>
              <a:rPr lang="en-US">
                <a:latin typeface="Century Gothic"/>
                <a:ea typeface="Century Gothic"/>
                <a:cs typeface="Century Gothic"/>
                <a:sym typeface="Century Gothic"/>
              </a:rPr>
              <a:t>S may watch as T demonstrates different ways to warm up before speaking.</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400"/>
              <a:buFont typeface="Arial"/>
              <a:buNone/>
            </a:pPr>
            <a:r>
              <a:rPr lang="en-US" b="1">
                <a:latin typeface="Century Gothic"/>
                <a:ea typeface="Century Gothic"/>
                <a:cs typeface="Century Gothic"/>
                <a:sym typeface="Century Gothic"/>
              </a:rPr>
              <a:t>Note:</a:t>
            </a:r>
            <a:r>
              <a:rPr lang="en-US">
                <a:latin typeface="Century Gothic"/>
                <a:ea typeface="Century Gothic"/>
                <a:cs typeface="Century Gothic"/>
                <a:sym typeface="Century Gothic"/>
              </a:rPr>
              <a:t> S does not need to focus on the words on screen, which may be new to them. Instead, S should focus on the action as modeled by T.</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r>
              <a:rPr lang="en-US" b="1">
                <a:latin typeface="Century Gothic"/>
                <a:ea typeface="Century Gothic"/>
                <a:cs typeface="Century Gothic"/>
                <a:sym typeface="Century Gothic"/>
              </a:rPr>
              <a:t>Extension</a:t>
            </a:r>
            <a:r>
              <a:rPr lang="en-US">
                <a:latin typeface="Century Gothic"/>
                <a:ea typeface="Century Gothic"/>
                <a:cs typeface="Century Gothic"/>
                <a:sym typeface="Century Gothic"/>
              </a:rPr>
              <a:t>: S may share other ways they warm up before speaking. </a:t>
            </a: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400"/>
              <a:buFont typeface="Arial"/>
              <a:buNone/>
            </a:pPr>
            <a:endParaRPr>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28" name="Google Shape;328;ga81e4f508e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90"/>
        <p:cNvGrpSpPr/>
        <p:nvPr/>
      </p:nvGrpSpPr>
      <p:grpSpPr>
        <a:xfrm>
          <a:off x="0" y="0"/>
          <a:ext cx="0" cy="0"/>
          <a:chOff x="0" y="0"/>
          <a:chExt cx="0" cy="0"/>
        </a:xfrm>
      </p:grpSpPr>
      <p:sp>
        <p:nvSpPr>
          <p:cNvPr id="91" name="Google Shape;91;gaeb7704e9e_0_151"/>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gaeb7704e9e_0_151"/>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93" name="Google Shape;93;gaeb7704e9e_0_15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gaeb7704e9e_0_15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gaeb7704e9e_0_15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96"/>
        <p:cNvGrpSpPr/>
        <p:nvPr/>
      </p:nvGrpSpPr>
      <p:grpSpPr>
        <a:xfrm>
          <a:off x="0" y="0"/>
          <a:ext cx="0" cy="0"/>
          <a:chOff x="0" y="0"/>
          <a:chExt cx="0" cy="0"/>
        </a:xfrm>
      </p:grpSpPr>
      <p:sp>
        <p:nvSpPr>
          <p:cNvPr id="97" name="Google Shape;97;gaeb7704e9e_0_157"/>
          <p:cNvSpPr txBox="1">
            <a:spLocks noGrp="1"/>
          </p:cNvSpPr>
          <p:nvPr>
            <p:ph type="title"/>
          </p:nvPr>
        </p:nvSpPr>
        <p:spPr>
          <a:xfrm>
            <a:off x="623888" y="1709739"/>
            <a:ext cx="78867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gaeb7704e9e_0_157"/>
          <p:cNvSpPr txBox="1">
            <a:spLocks noGrp="1"/>
          </p:cNvSpPr>
          <p:nvPr>
            <p:ph type="body" idx="1"/>
          </p:nvPr>
        </p:nvSpPr>
        <p:spPr>
          <a:xfrm>
            <a:off x="623888" y="4589464"/>
            <a:ext cx="78867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2400"/>
              <a:buNone/>
              <a:defRPr sz="2400">
                <a:solidFill>
                  <a:schemeClr val="dk1"/>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9" name="Google Shape;99;gaeb7704e9e_0_15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 name="Google Shape;100;gaeb7704e9e_0_15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1" name="Google Shape;101;gaeb7704e9e_0_15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02"/>
        <p:cNvGrpSpPr/>
        <p:nvPr/>
      </p:nvGrpSpPr>
      <p:grpSpPr>
        <a:xfrm>
          <a:off x="0" y="0"/>
          <a:ext cx="0" cy="0"/>
          <a:chOff x="0" y="0"/>
          <a:chExt cx="0" cy="0"/>
        </a:xfrm>
      </p:grpSpPr>
      <p:sp>
        <p:nvSpPr>
          <p:cNvPr id="103" name="Google Shape;103;gaeb7704e9e_0_16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gaeb7704e9e_0_16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gaeb7704e9e_0_16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106"/>
        <p:cNvGrpSpPr/>
        <p:nvPr/>
      </p:nvGrpSpPr>
      <p:grpSpPr>
        <a:xfrm>
          <a:off x="0" y="0"/>
          <a:ext cx="0" cy="0"/>
          <a:chOff x="0" y="0"/>
          <a:chExt cx="0" cy="0"/>
        </a:xfrm>
      </p:grpSpPr>
      <p:sp>
        <p:nvSpPr>
          <p:cNvPr id="107" name="Google Shape;107;gaeb7704e9e_0_167"/>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gaeb7704e9e_0_167"/>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9" name="Google Shape;109;gaeb7704e9e_0_167"/>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gaeb7704e9e_0_167"/>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gaeb7704e9e_0_16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112"/>
        <p:cNvGrpSpPr/>
        <p:nvPr/>
      </p:nvGrpSpPr>
      <p:grpSpPr>
        <a:xfrm>
          <a:off x="0" y="0"/>
          <a:ext cx="0" cy="0"/>
          <a:chOff x="0" y="0"/>
          <a:chExt cx="0" cy="0"/>
        </a:xfrm>
      </p:grpSpPr>
      <p:sp>
        <p:nvSpPr>
          <p:cNvPr id="113" name="Google Shape;113;gaeb7704e9e_0_173"/>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4" name="Google Shape;114;gaeb7704e9e_0_173"/>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5" name="Google Shape;115;gaeb7704e9e_0_173"/>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6" name="Google Shape;116;gaeb7704e9e_0_17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gaeb7704e9e_0_17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gaeb7704e9e_0_17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119"/>
        <p:cNvGrpSpPr/>
        <p:nvPr/>
      </p:nvGrpSpPr>
      <p:grpSpPr>
        <a:xfrm>
          <a:off x="0" y="0"/>
          <a:ext cx="0" cy="0"/>
          <a:chOff x="0" y="0"/>
          <a:chExt cx="0" cy="0"/>
        </a:xfrm>
      </p:grpSpPr>
      <p:sp>
        <p:nvSpPr>
          <p:cNvPr id="120" name="Google Shape;120;gaeb7704e9e_0_180"/>
          <p:cNvSpPr txBox="1">
            <a:spLocks noGrp="1"/>
          </p:cNvSpPr>
          <p:nvPr>
            <p:ph type="title"/>
          </p:nvPr>
        </p:nvSpPr>
        <p:spPr>
          <a:xfrm>
            <a:off x="629841"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gaeb7704e9e_0_180"/>
          <p:cNvSpPr txBox="1">
            <a:spLocks noGrp="1"/>
          </p:cNvSpPr>
          <p:nvPr>
            <p:ph type="body" idx="1"/>
          </p:nvPr>
        </p:nvSpPr>
        <p:spPr>
          <a:xfrm>
            <a:off x="629842" y="1681163"/>
            <a:ext cx="38682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2" name="Google Shape;122;gaeb7704e9e_0_180"/>
          <p:cNvSpPr txBox="1">
            <a:spLocks noGrp="1"/>
          </p:cNvSpPr>
          <p:nvPr>
            <p:ph type="body" idx="2"/>
          </p:nvPr>
        </p:nvSpPr>
        <p:spPr>
          <a:xfrm>
            <a:off x="629842" y="2505075"/>
            <a:ext cx="38682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3" name="Google Shape;123;gaeb7704e9e_0_180"/>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4" name="Google Shape;124;gaeb7704e9e_0_180"/>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5" name="Google Shape;125;gaeb7704e9e_0_180"/>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gaeb7704e9e_0_180"/>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gaeb7704e9e_0_18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128"/>
        <p:cNvGrpSpPr/>
        <p:nvPr/>
      </p:nvGrpSpPr>
      <p:grpSpPr>
        <a:xfrm>
          <a:off x="0" y="0"/>
          <a:ext cx="0" cy="0"/>
          <a:chOff x="0" y="0"/>
          <a:chExt cx="0" cy="0"/>
        </a:xfrm>
      </p:grpSpPr>
      <p:sp>
        <p:nvSpPr>
          <p:cNvPr id="129" name="Google Shape;129;gaeb7704e9e_0_18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gaeb7704e9e_0_18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gaeb7704e9e_0_18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gaeb7704e9e_0_18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133"/>
        <p:cNvGrpSpPr/>
        <p:nvPr/>
      </p:nvGrpSpPr>
      <p:grpSpPr>
        <a:xfrm>
          <a:off x="0" y="0"/>
          <a:ext cx="0" cy="0"/>
          <a:chOff x="0" y="0"/>
          <a:chExt cx="0" cy="0"/>
        </a:xfrm>
      </p:grpSpPr>
      <p:sp>
        <p:nvSpPr>
          <p:cNvPr id="134" name="Google Shape;134;gaeb7704e9e_0_194"/>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 name="Google Shape;135;gaeb7704e9e_0_194"/>
          <p:cNvSpPr txBox="1">
            <a:spLocks noGrp="1"/>
          </p:cNvSpPr>
          <p:nvPr>
            <p:ph type="body" idx="1"/>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6" name="Google Shape;136;gaeb7704e9e_0_194"/>
          <p:cNvSpPr txBox="1">
            <a:spLocks noGrp="1"/>
          </p:cNvSpPr>
          <p:nvPr>
            <p:ph type="body" idx="2"/>
          </p:nvPr>
        </p:nvSpPr>
        <p:spPr>
          <a:xfrm>
            <a:off x="629841"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7" name="Google Shape;137;gaeb7704e9e_0_19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8" name="Google Shape;138;gaeb7704e9e_0_19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gaeb7704e9e_0_19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140"/>
        <p:cNvGrpSpPr/>
        <p:nvPr/>
      </p:nvGrpSpPr>
      <p:grpSpPr>
        <a:xfrm>
          <a:off x="0" y="0"/>
          <a:ext cx="0" cy="0"/>
          <a:chOff x="0" y="0"/>
          <a:chExt cx="0" cy="0"/>
        </a:xfrm>
      </p:grpSpPr>
      <p:sp>
        <p:nvSpPr>
          <p:cNvPr id="141" name="Google Shape;141;gaeb7704e9e_0_201"/>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2" name="Google Shape;142;gaeb7704e9e_0_201"/>
          <p:cNvSpPr>
            <a:spLocks noGrp="1"/>
          </p:cNvSpPr>
          <p:nvPr>
            <p:ph type="pic" idx="2"/>
          </p:nvPr>
        </p:nvSpPr>
        <p:spPr>
          <a:xfrm>
            <a:off x="3887391" y="987426"/>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aeb7704e9e_0_201"/>
          <p:cNvSpPr txBox="1">
            <a:spLocks noGrp="1"/>
          </p:cNvSpPr>
          <p:nvPr>
            <p:ph type="body" idx="1"/>
          </p:nvPr>
        </p:nvSpPr>
        <p:spPr>
          <a:xfrm>
            <a:off x="629841" y="2057400"/>
            <a:ext cx="29493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4" name="Google Shape;144;gaeb7704e9e_0_20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aeb7704e9e_0_20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gaeb7704e9e_0_20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147"/>
        <p:cNvGrpSpPr/>
        <p:nvPr/>
      </p:nvGrpSpPr>
      <p:grpSpPr>
        <a:xfrm>
          <a:off x="0" y="0"/>
          <a:ext cx="0" cy="0"/>
          <a:chOff x="0" y="0"/>
          <a:chExt cx="0" cy="0"/>
        </a:xfrm>
      </p:grpSpPr>
      <p:sp>
        <p:nvSpPr>
          <p:cNvPr id="148" name="Google Shape;148;gaeb7704e9e_0_20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9" name="Google Shape;149;gaeb7704e9e_0_208"/>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0" name="Google Shape;150;gaeb7704e9e_0_208"/>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gaeb7704e9e_0_208"/>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2" name="Google Shape;152;gaeb7704e9e_0_20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153"/>
        <p:cNvGrpSpPr/>
        <p:nvPr/>
      </p:nvGrpSpPr>
      <p:grpSpPr>
        <a:xfrm>
          <a:off x="0" y="0"/>
          <a:ext cx="0" cy="0"/>
          <a:chOff x="0" y="0"/>
          <a:chExt cx="0" cy="0"/>
        </a:xfrm>
      </p:grpSpPr>
      <p:sp>
        <p:nvSpPr>
          <p:cNvPr id="154" name="Google Shape;154;gaeb7704e9e_0_214"/>
          <p:cNvSpPr txBox="1">
            <a:spLocks noGrp="1"/>
          </p:cNvSpPr>
          <p:nvPr>
            <p:ph type="title"/>
          </p:nvPr>
        </p:nvSpPr>
        <p:spPr>
          <a:xfrm rot="5400000">
            <a:off x="4623599" y="2285275"/>
            <a:ext cx="5811900" cy="19716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gaeb7704e9e_0_214"/>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 name="Google Shape;156;gaeb7704e9e_0_214"/>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gaeb7704e9e_0_214"/>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8" name="Google Shape;158;gaeb7704e9e_0_21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7"/>
        <p:cNvGrpSpPr/>
        <p:nvPr/>
      </p:nvGrpSpPr>
      <p:grpSpPr>
        <a:xfrm>
          <a:off x="0" y="0"/>
          <a:ext cx="0" cy="0"/>
          <a:chOff x="0" y="0"/>
          <a:chExt cx="0" cy="0"/>
        </a:xfrm>
      </p:grpSpPr>
      <p:sp>
        <p:nvSpPr>
          <p:cNvPr id="28" name="Google Shape;28;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4"/>
        <p:cNvGrpSpPr/>
        <p:nvPr/>
      </p:nvGrpSpPr>
      <p:grpSpPr>
        <a:xfrm>
          <a:off x="0" y="0"/>
          <a:ext cx="0" cy="0"/>
          <a:chOff x="0" y="0"/>
          <a:chExt cx="0" cy="0"/>
        </a:xfrm>
      </p:grpSpPr>
      <p:sp>
        <p:nvSpPr>
          <p:cNvPr id="45" name="Google Shape;45;p2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3"/>
        <p:cNvGrpSpPr/>
        <p:nvPr/>
      </p:nvGrpSpPr>
      <p:grpSpPr>
        <a:xfrm>
          <a:off x="0" y="0"/>
          <a:ext cx="0" cy="0"/>
          <a:chOff x="0" y="0"/>
          <a:chExt cx="0" cy="0"/>
        </a:xfrm>
      </p:grpSpPr>
      <p:sp>
        <p:nvSpPr>
          <p:cNvPr id="54" name="Google Shape;54;p2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 name="TextBox 1">
            <a:extLst>
              <a:ext uri="{FF2B5EF4-FFF2-40B4-BE49-F238E27FC236}">
                <a16:creationId xmlns:a16="http://schemas.microsoft.com/office/drawing/2014/main" id="{F680B195-C430-77DE-FAC0-B89BC168DA53}"/>
              </a:ext>
            </a:extLst>
          </p:cNvPr>
          <p:cNvSpPr txBox="1"/>
          <p:nvPr userDrawn="1"/>
        </p:nvSpPr>
        <p:spPr>
          <a:xfrm rot="20198643">
            <a:off x="14431" y="2023714"/>
            <a:ext cx="8691803" cy="1569660"/>
          </a:xfrm>
          <a:prstGeom prst="rect">
            <a:avLst/>
          </a:prstGeom>
          <a:noFill/>
        </p:spPr>
        <p:txBody>
          <a:bodyPr wrap="none" rtlCol="0">
            <a:spAutoFit/>
          </a:bodyPr>
          <a:lstStyle/>
          <a:p>
            <a:pPr algn="ctr"/>
            <a:r>
              <a:rPr lang="en-US" sz="4800" dirty="0">
                <a:solidFill>
                  <a:schemeClr val="bg1">
                    <a:lumMod val="85000"/>
                  </a:schemeClr>
                </a:solidFill>
                <a:latin typeface="Century Gothic" panose="020B0502020202020204" pitchFamily="34" charset="0"/>
              </a:rPr>
              <a:t>Draft</a:t>
            </a:r>
          </a:p>
          <a:p>
            <a:pPr algn="ctr"/>
            <a:r>
              <a:rPr lang="en-US" sz="4800" dirty="0">
                <a:solidFill>
                  <a:schemeClr val="bg1">
                    <a:lumMod val="85000"/>
                  </a:schemeClr>
                </a:solidFill>
                <a:latin typeface="Century Gothic" panose="020B0502020202020204" pitchFamily="34" charset="0"/>
              </a:rPr>
              <a:t>Not for reuse or redistribution</a:t>
            </a:r>
          </a:p>
        </p:txBody>
      </p:sp>
    </p:spTree>
    <p:custDataLst>
      <p:tags r:id="rId13"/>
    </p:custDataLst>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aeb7704e9e_0_145"/>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aeb7704e9e_0_145"/>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aeb7704e9e_0_145"/>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aeb7704e9e_0_145"/>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aeb7704e9e_0_14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comments" Target="../comments/commen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3.xml"/><Relationship Id="rId7"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4.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comments" Target="../comments/comment3.xml"/><Relationship Id="rId4" Type="http://schemas.openxmlformats.org/officeDocument/2006/relationships/image" Target="../media/image13.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comments" Target="../comments/comment4.xml"/><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comments" Target="../comments/comment5.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comments" Target="../comments/comment6.xml"/><Relationship Id="rId5"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comments" Target="../comments/comment7.xml"/><Relationship Id="rId5" Type="http://schemas.openxmlformats.org/officeDocument/2006/relationships/image" Target="../media/image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omments" Target="../comments/comment8.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comments" Target="../comments/comment9.xml"/><Relationship Id="rId5" Type="http://schemas.openxmlformats.org/officeDocument/2006/relationships/image" Target="../media/image2.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comments" Target="../comments/comment10.xml"/><Relationship Id="rId5" Type="http://schemas.openxmlformats.org/officeDocument/2006/relationships/image" Target="../media/image2.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comments" Target="../comments/comment11.xm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comments" Target="../comments/comment12.xml"/><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omments" Target="../comments/comment13.xm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comments" Target="../comments/comment14.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comments" Target="../comments/comment15.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comments" Target="../comments/comment16.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comments" Target="../comments/comment17.xml"/><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omments" Target="../comments/comment18.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comments" Target="../comments/comment19.xm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5.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notesSlide" Target="../notesSlides/notesSlide7.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8.xml"/><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9.xml"/><Relationship Id="rId7" Type="http://schemas.openxmlformats.org/officeDocument/2006/relationships/image" Target="../media/image15.png"/><Relationship Id="rId12"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g9b2d9fca7e_1_0"/>
          <p:cNvPicPr preferRelativeResize="0"/>
          <p:nvPr/>
        </p:nvPicPr>
        <p:blipFill rotWithShape="1">
          <a:blip r:embed="rId4">
            <a:alphaModFix/>
          </a:blip>
          <a:srcRect/>
          <a:stretch/>
        </p:blipFill>
        <p:spPr>
          <a:xfrm>
            <a:off x="0" y="1675"/>
            <a:ext cx="9144000" cy="6858002"/>
          </a:xfrm>
          <a:prstGeom prst="rect">
            <a:avLst/>
          </a:prstGeom>
          <a:noFill/>
          <a:ln>
            <a:noFill/>
          </a:ln>
        </p:spPr>
      </p:pic>
      <p:pic>
        <p:nvPicPr>
          <p:cNvPr id="164" name="Google Shape;164;g9b2d9fca7e_1_0"/>
          <p:cNvPicPr preferRelativeResize="0"/>
          <p:nvPr/>
        </p:nvPicPr>
        <p:blipFill rotWithShape="1">
          <a:blip r:embed="rId5">
            <a:alphaModFix/>
          </a:blip>
          <a:srcRect r="85115" b="89217"/>
          <a:stretch/>
        </p:blipFill>
        <p:spPr>
          <a:xfrm>
            <a:off x="0" y="0"/>
            <a:ext cx="1360976" cy="739499"/>
          </a:xfrm>
          <a:prstGeom prst="rect">
            <a:avLst/>
          </a:prstGeom>
          <a:noFill/>
          <a:ln>
            <a:noFill/>
          </a:ln>
        </p:spPr>
      </p:pic>
      <p:pic>
        <p:nvPicPr>
          <p:cNvPr id="165" name="Google Shape;165;g9b2d9fca7e_1_0"/>
          <p:cNvPicPr preferRelativeResize="0"/>
          <p:nvPr/>
        </p:nvPicPr>
        <p:blipFill rotWithShape="1">
          <a:blip r:embed="rId6">
            <a:alphaModFix/>
          </a:blip>
          <a:srcRect l="15826" r="16569" b="81738"/>
          <a:stretch/>
        </p:blipFill>
        <p:spPr>
          <a:xfrm>
            <a:off x="2021700" y="5752225"/>
            <a:ext cx="6181653" cy="1252399"/>
          </a:xfrm>
          <a:prstGeom prst="rect">
            <a:avLst/>
          </a:prstGeom>
          <a:noFill/>
          <a:ln>
            <a:noFill/>
          </a:ln>
        </p:spPr>
      </p:pic>
      <p:pic>
        <p:nvPicPr>
          <p:cNvPr id="166" name="Google Shape;166;g9b2d9fca7e_1_0"/>
          <p:cNvPicPr preferRelativeResize="0"/>
          <p:nvPr/>
        </p:nvPicPr>
        <p:blipFill rotWithShape="1">
          <a:blip r:embed="rId7">
            <a:alphaModFix/>
          </a:blip>
          <a:srcRect l="57530" t="30403" r="7857" b="31467"/>
          <a:stretch/>
        </p:blipFill>
        <p:spPr>
          <a:xfrm>
            <a:off x="180000" y="5867275"/>
            <a:ext cx="1360975" cy="805824"/>
          </a:xfrm>
          <a:prstGeom prst="rect">
            <a:avLst/>
          </a:prstGeom>
          <a:noFill/>
          <a:ln>
            <a:noFill/>
          </a:ln>
        </p:spPr>
      </p:pic>
      <p:pic>
        <p:nvPicPr>
          <p:cNvPr id="167" name="Google Shape;167;g9b2d9fca7e_1_0"/>
          <p:cNvPicPr preferRelativeResize="0"/>
          <p:nvPr/>
        </p:nvPicPr>
        <p:blipFill rotWithShape="1">
          <a:blip r:embed="rId8">
            <a:alphaModFix/>
          </a:blip>
          <a:srcRect t="66448" r="70656" b="3656"/>
          <a:stretch/>
        </p:blipFill>
        <p:spPr>
          <a:xfrm>
            <a:off x="1" y="4861810"/>
            <a:ext cx="2683238" cy="2050210"/>
          </a:xfrm>
          <a:prstGeom prst="rect">
            <a:avLst/>
          </a:prstGeom>
          <a:noFill/>
          <a:ln>
            <a:noFill/>
          </a:ln>
        </p:spPr>
      </p:pic>
      <p:sp>
        <p:nvSpPr>
          <p:cNvPr id="168" name="Google Shape;168;g9b2d9fca7e_1_0"/>
          <p:cNvSpPr txBox="1"/>
          <p:nvPr/>
        </p:nvSpPr>
        <p:spPr>
          <a:xfrm>
            <a:off x="180000" y="5272800"/>
            <a:ext cx="18582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FF"/>
                </a:solidFill>
                <a:latin typeface="Century Gothic"/>
                <a:ea typeface="Century Gothic"/>
                <a:cs typeface="Century Gothic"/>
                <a:sym typeface="Century Gothic"/>
              </a:rPr>
              <a:t>Persuasive</a:t>
            </a:r>
            <a:endParaRPr sz="2400" b="1">
              <a:solidFill>
                <a:srgbClr val="FFFFFF"/>
              </a:solidFill>
              <a:latin typeface="Century Gothic"/>
              <a:ea typeface="Century Gothic"/>
              <a:cs typeface="Century Gothic"/>
              <a:sym typeface="Century Gothic"/>
            </a:endParaRPr>
          </a:p>
        </p:txBody>
      </p:sp>
      <p:sp>
        <p:nvSpPr>
          <p:cNvPr id="169" name="Google Shape;169;g9b2d9fca7e_1_0"/>
          <p:cNvSpPr txBox="1"/>
          <p:nvPr/>
        </p:nvSpPr>
        <p:spPr>
          <a:xfrm>
            <a:off x="271975" y="5910671"/>
            <a:ext cx="1218600" cy="708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u="none">
                <a:solidFill>
                  <a:srgbClr val="9900FF"/>
                </a:solidFill>
                <a:latin typeface="Century Gothic"/>
                <a:ea typeface="Century Gothic"/>
                <a:cs typeface="Century Gothic"/>
                <a:sym typeface="Century Gothic"/>
              </a:rPr>
              <a:t>Level </a:t>
            </a:r>
            <a:r>
              <a:rPr lang="en-US" sz="2000" b="1">
                <a:solidFill>
                  <a:srgbClr val="9900FF"/>
                </a:solidFill>
                <a:latin typeface="Century Gothic"/>
                <a:ea typeface="Century Gothic"/>
                <a:cs typeface="Century Gothic"/>
                <a:sym typeface="Century Gothic"/>
              </a:rPr>
              <a:t>3</a:t>
            </a:r>
            <a:r>
              <a:rPr lang="en-US" sz="2000" b="1" u="none">
                <a:solidFill>
                  <a:srgbClr val="9900FF"/>
                </a:solidFill>
                <a:latin typeface="Century Gothic"/>
                <a:ea typeface="Century Gothic"/>
                <a:cs typeface="Century Gothic"/>
                <a:sym typeface="Century Gothic"/>
              </a:rPr>
              <a:t> </a:t>
            </a:r>
            <a:endParaRPr>
              <a:solidFill>
                <a:srgbClr val="9900FF"/>
              </a:solidFill>
            </a:endParaRPr>
          </a:p>
          <a:p>
            <a:pPr marL="0" marR="0" lvl="0" indent="0" algn="l" rtl="0">
              <a:spcBef>
                <a:spcPts val="0"/>
              </a:spcBef>
              <a:spcAft>
                <a:spcPts val="0"/>
              </a:spcAft>
              <a:buNone/>
            </a:pPr>
            <a:r>
              <a:rPr lang="en-US" sz="2000" b="1" u="none">
                <a:solidFill>
                  <a:srgbClr val="9900FF"/>
                </a:solidFill>
                <a:latin typeface="Century Gothic"/>
                <a:ea typeface="Century Gothic"/>
                <a:cs typeface="Century Gothic"/>
                <a:sym typeface="Century Gothic"/>
              </a:rPr>
              <a:t>Lesson </a:t>
            </a:r>
            <a:r>
              <a:rPr lang="en-US" sz="2000" b="1">
                <a:solidFill>
                  <a:srgbClr val="9900FF"/>
                </a:solidFill>
                <a:latin typeface="Century Gothic"/>
                <a:ea typeface="Century Gothic"/>
                <a:cs typeface="Century Gothic"/>
                <a:sym typeface="Century Gothic"/>
              </a:rPr>
              <a:t>8</a:t>
            </a:r>
            <a:endParaRPr sz="2000" b="1" u="none">
              <a:solidFill>
                <a:srgbClr val="9900FF"/>
              </a:solidFill>
              <a:latin typeface="Century Gothic"/>
              <a:ea typeface="Century Gothic"/>
              <a:cs typeface="Century Gothic"/>
              <a:sym typeface="Century Gothic"/>
            </a:endParaRPr>
          </a:p>
        </p:txBody>
      </p:sp>
      <p:sp>
        <p:nvSpPr>
          <p:cNvPr id="170" name="Google Shape;170;g9b2d9fca7e_1_0"/>
          <p:cNvSpPr txBox="1"/>
          <p:nvPr/>
        </p:nvSpPr>
        <p:spPr>
          <a:xfrm>
            <a:off x="2472375" y="6092225"/>
            <a:ext cx="5280300" cy="572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3200" b="1">
                <a:solidFill>
                  <a:srgbClr val="9900FF"/>
                </a:solidFill>
                <a:latin typeface="Century Gothic"/>
                <a:ea typeface="Century Gothic"/>
                <a:cs typeface="Century Gothic"/>
                <a:sym typeface="Century Gothic"/>
              </a:rPr>
              <a:t>Slowing Global Warming</a:t>
            </a:r>
            <a:endParaRPr sz="3200" b="1" i="0" u="none" strike="noStrike" cap="none">
              <a:solidFill>
                <a:srgbClr val="9900FF"/>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A32E31D0-393E-4254-F9FF-6D4398D13471}"/>
              </a:ext>
            </a:extLst>
          </p:cNvPr>
          <p:cNvSpPr txBox="1"/>
          <p:nvPr/>
        </p:nvSpPr>
        <p:spPr>
          <a:xfrm>
            <a:off x="180000" y="34331"/>
            <a:ext cx="8691803" cy="1569660"/>
          </a:xfrm>
          <a:prstGeom prst="rect">
            <a:avLst/>
          </a:prstGeom>
          <a:noFill/>
        </p:spPr>
        <p:txBody>
          <a:bodyPr wrap="none" rtlCol="0">
            <a:spAutoFit/>
          </a:bodyPr>
          <a:lstStyle/>
          <a:p>
            <a:pPr algn="ctr"/>
            <a:r>
              <a:rPr lang="en-US" sz="4800" dirty="0">
                <a:solidFill>
                  <a:schemeClr val="bg1">
                    <a:lumMod val="85000"/>
                  </a:schemeClr>
                </a:solidFill>
                <a:latin typeface="Century Gothic" panose="020B0502020202020204" pitchFamily="34" charset="0"/>
              </a:rPr>
              <a:t>Draft</a:t>
            </a:r>
          </a:p>
          <a:p>
            <a:pPr algn="ctr"/>
            <a:r>
              <a:rPr lang="en-US" sz="4800" dirty="0">
                <a:solidFill>
                  <a:schemeClr val="bg1">
                    <a:lumMod val="85000"/>
                  </a:schemeClr>
                </a:solidFill>
                <a:latin typeface="Century Gothic" panose="020B0502020202020204" pitchFamily="34" charset="0"/>
              </a:rPr>
              <a:t>Not for reuse or redistribution</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gb0bc0f86d0_0_237"/>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355" name="Google Shape;355;gb0bc0f86d0_0_237"/>
          <p:cNvPicPr preferRelativeResize="0"/>
          <p:nvPr/>
        </p:nvPicPr>
        <p:blipFill rotWithShape="1">
          <a:blip r:embed="rId5">
            <a:alphaModFix/>
          </a:blip>
          <a:srcRect l="15451" r="15069" b="83401"/>
          <a:stretch/>
        </p:blipFill>
        <p:spPr>
          <a:xfrm>
            <a:off x="1146725" y="215625"/>
            <a:ext cx="7503125" cy="1138247"/>
          </a:xfrm>
          <a:prstGeom prst="rect">
            <a:avLst/>
          </a:prstGeom>
          <a:noFill/>
          <a:ln>
            <a:noFill/>
          </a:ln>
        </p:spPr>
      </p:pic>
      <p:pic>
        <p:nvPicPr>
          <p:cNvPr id="356" name="Google Shape;356;gb0bc0f86d0_0_237"/>
          <p:cNvPicPr preferRelativeResize="0"/>
          <p:nvPr/>
        </p:nvPicPr>
        <p:blipFill rotWithShape="1">
          <a:blip r:embed="rId6">
            <a:alphaModFix/>
          </a:blip>
          <a:srcRect r="84181" b="88080"/>
          <a:stretch/>
        </p:blipFill>
        <p:spPr>
          <a:xfrm>
            <a:off x="0" y="0"/>
            <a:ext cx="1446300" cy="817425"/>
          </a:xfrm>
          <a:prstGeom prst="rect">
            <a:avLst/>
          </a:prstGeom>
          <a:noFill/>
          <a:ln>
            <a:noFill/>
          </a:ln>
        </p:spPr>
      </p:pic>
      <p:pic>
        <p:nvPicPr>
          <p:cNvPr id="357" name="Google Shape;357;gb0bc0f86d0_0_237"/>
          <p:cNvPicPr preferRelativeResize="0"/>
          <p:nvPr/>
        </p:nvPicPr>
        <p:blipFill rotWithShape="1">
          <a:blip r:embed="rId7">
            <a:alphaModFix/>
          </a:blip>
          <a:srcRect l="53113" t="26667" r="3279" b="28961"/>
          <a:stretch/>
        </p:blipFill>
        <p:spPr>
          <a:xfrm>
            <a:off x="7113713" y="47852"/>
            <a:ext cx="2083500" cy="887976"/>
          </a:xfrm>
          <a:prstGeom prst="rect">
            <a:avLst/>
          </a:prstGeom>
          <a:noFill/>
          <a:ln>
            <a:noFill/>
          </a:ln>
        </p:spPr>
      </p:pic>
      <p:sp>
        <p:nvSpPr>
          <p:cNvPr id="358" name="Google Shape;358;gb0bc0f86d0_0_237"/>
          <p:cNvSpPr txBox="1"/>
          <p:nvPr/>
        </p:nvSpPr>
        <p:spPr>
          <a:xfrm>
            <a:off x="7432325" y="215625"/>
            <a:ext cx="1446300" cy="6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Third </a:t>
            </a:r>
            <a:endParaRPr sz="14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Read-through</a:t>
            </a:r>
            <a:endParaRPr sz="1400" b="1" i="0" u="none" strike="noStrike" cap="none">
              <a:solidFill>
                <a:srgbClr val="9900FF"/>
              </a:solidFill>
              <a:latin typeface="Century Gothic"/>
              <a:ea typeface="Century Gothic"/>
              <a:cs typeface="Century Gothic"/>
              <a:sym typeface="Century Gothic"/>
            </a:endParaRPr>
          </a:p>
        </p:txBody>
      </p:sp>
      <p:pic>
        <p:nvPicPr>
          <p:cNvPr id="359" name="Google Shape;359;gb0bc0f86d0_0_237"/>
          <p:cNvPicPr preferRelativeResize="0"/>
          <p:nvPr/>
        </p:nvPicPr>
        <p:blipFill>
          <a:blip r:embed="rId8">
            <a:alphaModFix/>
          </a:blip>
          <a:stretch>
            <a:fillRect/>
          </a:stretch>
        </p:blipFill>
        <p:spPr>
          <a:xfrm>
            <a:off x="459874" y="1521277"/>
            <a:ext cx="3402325" cy="4545425"/>
          </a:xfrm>
          <a:prstGeom prst="rect">
            <a:avLst/>
          </a:prstGeom>
          <a:noFill/>
          <a:ln w="19050" cap="flat" cmpd="sng">
            <a:solidFill>
              <a:srgbClr val="7030A0"/>
            </a:solidFill>
            <a:prstDash val="solid"/>
            <a:round/>
            <a:headEnd type="none" w="sm" len="sm"/>
            <a:tailEnd type="none" w="sm" len="sm"/>
          </a:ln>
        </p:spPr>
      </p:pic>
      <p:sp>
        <p:nvSpPr>
          <p:cNvPr id="360" name="Google Shape;360;gb0bc0f86d0_0_237"/>
          <p:cNvSpPr txBox="1"/>
          <p:nvPr/>
        </p:nvSpPr>
        <p:spPr>
          <a:xfrm>
            <a:off x="4053050" y="1430200"/>
            <a:ext cx="4596600" cy="306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b="1">
              <a:latin typeface="Century Gothic"/>
              <a:ea typeface="Century Gothic"/>
              <a:cs typeface="Century Gothic"/>
              <a:sym typeface="Century Gothic"/>
            </a:endParaRPr>
          </a:p>
        </p:txBody>
      </p:sp>
      <p:sp>
        <p:nvSpPr>
          <p:cNvPr id="361" name="Google Shape;361;gb0bc0f86d0_0_237"/>
          <p:cNvSpPr/>
          <p:nvPr/>
        </p:nvSpPr>
        <p:spPr>
          <a:xfrm>
            <a:off x="4220300" y="2191350"/>
            <a:ext cx="4490400" cy="4216200"/>
          </a:xfrm>
          <a:prstGeom prst="roundRect">
            <a:avLst>
              <a:gd name="adj" fmla="val 16667"/>
            </a:avLst>
          </a:prstGeom>
          <a:no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endParaRPr sz="2000" b="1">
              <a:latin typeface="Century Gothic"/>
              <a:ea typeface="Century Gothic"/>
              <a:cs typeface="Century Gothic"/>
              <a:sym typeface="Century Gothic"/>
            </a:endParaRPr>
          </a:p>
          <a:p>
            <a:pPr marL="0" lvl="0" indent="0" algn="l" rtl="0">
              <a:spcBef>
                <a:spcPts val="0"/>
              </a:spcBef>
              <a:spcAft>
                <a:spcPts val="0"/>
              </a:spcAft>
              <a:buNone/>
            </a:pPr>
            <a:endParaRPr sz="2000" b="1">
              <a:latin typeface="Century Gothic"/>
              <a:ea typeface="Century Gothic"/>
              <a:cs typeface="Century Gothic"/>
              <a:sym typeface="Century Gothic"/>
            </a:endParaRPr>
          </a:p>
          <a:p>
            <a:pPr marL="0" lvl="0" indent="0" algn="l" rtl="0">
              <a:spcBef>
                <a:spcPts val="0"/>
              </a:spcBef>
              <a:spcAft>
                <a:spcPts val="0"/>
              </a:spcAft>
              <a:buNone/>
            </a:pPr>
            <a:endParaRPr sz="2000" b="1">
              <a:latin typeface="Century Gothic"/>
              <a:ea typeface="Century Gothic"/>
              <a:cs typeface="Century Gothic"/>
              <a:sym typeface="Century Gothic"/>
            </a:endParaRPr>
          </a:p>
          <a:p>
            <a:pPr marL="0" lvl="0" indent="0" algn="ctr" rtl="0">
              <a:spcBef>
                <a:spcPts val="0"/>
              </a:spcBef>
              <a:spcAft>
                <a:spcPts val="0"/>
              </a:spcAft>
              <a:buNone/>
            </a:pPr>
            <a:endParaRPr sz="2000" b="1">
              <a:latin typeface="Century Gothic"/>
              <a:ea typeface="Century Gothic"/>
              <a:cs typeface="Century Gothic"/>
              <a:sym typeface="Century Gothic"/>
            </a:endParaRPr>
          </a:p>
        </p:txBody>
      </p:sp>
      <p:sp>
        <p:nvSpPr>
          <p:cNvPr id="362" name="Google Shape;362;gb0bc0f86d0_0_237"/>
          <p:cNvSpPr/>
          <p:nvPr/>
        </p:nvSpPr>
        <p:spPr>
          <a:xfrm>
            <a:off x="6125450" y="1501688"/>
            <a:ext cx="2508900" cy="849300"/>
          </a:xfrm>
          <a:prstGeom prst="roundRect">
            <a:avLst>
              <a:gd name="adj" fmla="val 16667"/>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7030A0"/>
                </a:solidFill>
                <a:latin typeface="Century Gothic"/>
                <a:ea typeface="Century Gothic"/>
                <a:cs typeface="Century Gothic"/>
                <a:sym typeface="Century Gothic"/>
              </a:rPr>
              <a:t>REMEMBER</a:t>
            </a:r>
            <a:endParaRPr sz="3000" b="1">
              <a:solidFill>
                <a:srgbClr val="7030A0"/>
              </a:solidFill>
              <a:latin typeface="Century Gothic"/>
              <a:ea typeface="Century Gothic"/>
              <a:cs typeface="Century Gothic"/>
              <a:sym typeface="Century Gothic"/>
            </a:endParaRPr>
          </a:p>
        </p:txBody>
      </p:sp>
      <p:sp>
        <p:nvSpPr>
          <p:cNvPr id="363" name="Google Shape;363;gb0bc0f86d0_0_237"/>
          <p:cNvSpPr txBox="1"/>
          <p:nvPr/>
        </p:nvSpPr>
        <p:spPr>
          <a:xfrm>
            <a:off x="2060725" y="483697"/>
            <a:ext cx="5588700" cy="73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Anecdotes &amp; Style</a:t>
            </a:r>
            <a:endParaRPr sz="3000" b="1" i="0" u="none" strike="noStrike" cap="none">
              <a:solidFill>
                <a:srgbClr val="9900FF"/>
              </a:solidFill>
              <a:latin typeface="Century Gothic"/>
              <a:ea typeface="Century Gothic"/>
              <a:cs typeface="Century Gothic"/>
              <a:sym typeface="Century Gothic"/>
            </a:endParaRPr>
          </a:p>
        </p:txBody>
      </p:sp>
      <p:sp>
        <p:nvSpPr>
          <p:cNvPr id="364" name="Google Shape;364;gb0bc0f86d0_0_237"/>
          <p:cNvSpPr txBox="1"/>
          <p:nvPr/>
        </p:nvSpPr>
        <p:spPr>
          <a:xfrm>
            <a:off x="4220300" y="2329900"/>
            <a:ext cx="4490400" cy="3871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Century Gothic"/>
              <a:buChar char="●"/>
            </a:pPr>
            <a:r>
              <a:rPr lang="en-US" sz="2400" b="1">
                <a:solidFill>
                  <a:schemeClr val="dk1"/>
                </a:solidFill>
                <a:latin typeface="Century Gothic"/>
                <a:ea typeface="Century Gothic"/>
                <a:cs typeface="Century Gothic"/>
                <a:sym typeface="Century Gothic"/>
              </a:rPr>
              <a:t>Practice delivering the speech in a way that makes </a:t>
            </a:r>
            <a:r>
              <a:rPr lang="en-US" sz="2400" i="1">
                <a:solidFill>
                  <a:schemeClr val="dk1"/>
                </a:solidFill>
                <a:latin typeface="Century Gothic"/>
                <a:ea typeface="Century Gothic"/>
                <a:cs typeface="Century Gothic"/>
                <a:sym typeface="Century Gothic"/>
              </a:rPr>
              <a:t>you</a:t>
            </a:r>
            <a:r>
              <a:rPr lang="en-US" sz="2400" b="1">
                <a:solidFill>
                  <a:schemeClr val="dk1"/>
                </a:solidFill>
                <a:latin typeface="Century Gothic"/>
                <a:ea typeface="Century Gothic"/>
                <a:cs typeface="Century Gothic"/>
                <a:sym typeface="Century Gothic"/>
              </a:rPr>
              <a:t> feel comfortable and confident.</a:t>
            </a:r>
            <a:endParaRPr sz="2400" b="1">
              <a:solidFill>
                <a:schemeClr val="dk1"/>
              </a:solidFill>
              <a:latin typeface="Century Gothic"/>
              <a:ea typeface="Century Gothic"/>
              <a:cs typeface="Century Gothic"/>
              <a:sym typeface="Century Gothic"/>
            </a:endParaRPr>
          </a:p>
          <a:p>
            <a:pPr marL="914400" lvl="1" indent="-381000" algn="l" rtl="0">
              <a:spcBef>
                <a:spcPts val="0"/>
              </a:spcBef>
              <a:spcAft>
                <a:spcPts val="0"/>
              </a:spcAft>
              <a:buClr>
                <a:schemeClr val="dk1"/>
              </a:buClr>
              <a:buSzPts val="2400"/>
              <a:buFont typeface="Century Gothic"/>
              <a:buChar char="○"/>
            </a:pPr>
            <a:r>
              <a:rPr lang="en-US" sz="2400" b="1">
                <a:solidFill>
                  <a:schemeClr val="dk1"/>
                </a:solidFill>
                <a:latin typeface="Century Gothic"/>
                <a:ea typeface="Century Gothic"/>
                <a:cs typeface="Century Gothic"/>
                <a:sym typeface="Century Gothic"/>
              </a:rPr>
              <a:t>Change some words!</a:t>
            </a:r>
            <a:endParaRPr sz="2400" b="1">
              <a:solidFill>
                <a:schemeClr val="dk1"/>
              </a:solidFill>
              <a:latin typeface="Century Gothic"/>
              <a:ea typeface="Century Gothic"/>
              <a:cs typeface="Century Gothic"/>
              <a:sym typeface="Century Gothic"/>
            </a:endParaRPr>
          </a:p>
          <a:p>
            <a:pPr marL="914400" lvl="1" indent="-381000" algn="l" rtl="0">
              <a:spcBef>
                <a:spcPts val="0"/>
              </a:spcBef>
              <a:spcAft>
                <a:spcPts val="0"/>
              </a:spcAft>
              <a:buClr>
                <a:schemeClr val="dk1"/>
              </a:buClr>
              <a:buSzPts val="2400"/>
              <a:buFont typeface="Century Gothic"/>
              <a:buChar char="○"/>
            </a:pPr>
            <a:r>
              <a:rPr lang="en-US" sz="2400" b="1">
                <a:solidFill>
                  <a:schemeClr val="dk1"/>
                </a:solidFill>
                <a:latin typeface="Century Gothic"/>
                <a:ea typeface="Century Gothic"/>
                <a:cs typeface="Century Gothic"/>
                <a:sym typeface="Century Gothic"/>
              </a:rPr>
              <a:t>Add an anecdote!</a:t>
            </a:r>
            <a:endParaRPr sz="2400" b="1">
              <a:solidFill>
                <a:schemeClr val="dk1"/>
              </a:solidFill>
              <a:latin typeface="Century Gothic"/>
              <a:ea typeface="Century Gothic"/>
              <a:cs typeface="Century Gothic"/>
              <a:sym typeface="Century Gothic"/>
            </a:endParaRPr>
          </a:p>
          <a:p>
            <a:pPr marL="457200" lvl="0" indent="0" algn="l" rtl="0">
              <a:spcBef>
                <a:spcPts val="0"/>
              </a:spcBef>
              <a:spcAft>
                <a:spcPts val="0"/>
              </a:spcAft>
              <a:buNone/>
            </a:pPr>
            <a:endParaRPr sz="2400" b="1">
              <a:solidFill>
                <a:schemeClr val="dk1"/>
              </a:solidFill>
              <a:latin typeface="Century Gothic"/>
              <a:ea typeface="Century Gothic"/>
              <a:cs typeface="Century Gothic"/>
              <a:sym typeface="Century Gothic"/>
            </a:endParaRPr>
          </a:p>
          <a:p>
            <a:pPr marL="457200" lvl="0" indent="-381000" algn="l" rtl="0">
              <a:spcBef>
                <a:spcPts val="0"/>
              </a:spcBef>
              <a:spcAft>
                <a:spcPts val="0"/>
              </a:spcAft>
              <a:buClr>
                <a:schemeClr val="dk1"/>
              </a:buClr>
              <a:buSzPts val="2400"/>
              <a:buFont typeface="Century Gothic"/>
              <a:buChar char="●"/>
            </a:pPr>
            <a:r>
              <a:rPr lang="en-US" sz="2400" b="1">
                <a:solidFill>
                  <a:schemeClr val="dk1"/>
                </a:solidFill>
                <a:latin typeface="Century Gothic"/>
                <a:ea typeface="Century Gothic"/>
                <a:cs typeface="Century Gothic"/>
                <a:sym typeface="Century Gothic"/>
              </a:rPr>
              <a:t>If you make a mistake in the speech, move on!</a:t>
            </a:r>
            <a:endParaRPr>
              <a:latin typeface="Calibri"/>
              <a:ea typeface="Calibri"/>
              <a:cs typeface="Calibri"/>
              <a:sym typeface="Calibri"/>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ga1a37e604b_0_249"/>
          <p:cNvPicPr preferRelativeResize="0"/>
          <p:nvPr/>
        </p:nvPicPr>
        <p:blipFill rotWithShape="1">
          <a:blip r:embed="rId4">
            <a:alphaModFix/>
          </a:blip>
          <a:srcRect l="17846" r="19359" b="82005"/>
          <a:stretch/>
        </p:blipFill>
        <p:spPr>
          <a:xfrm>
            <a:off x="1583838" y="146825"/>
            <a:ext cx="6610775" cy="1233975"/>
          </a:xfrm>
          <a:prstGeom prst="rect">
            <a:avLst/>
          </a:prstGeom>
          <a:noFill/>
          <a:ln>
            <a:noFill/>
          </a:ln>
        </p:spPr>
      </p:pic>
      <p:pic>
        <p:nvPicPr>
          <p:cNvPr id="370" name="Google Shape;370;ga1a37e604b_0_249"/>
          <p:cNvPicPr preferRelativeResize="0"/>
          <p:nvPr/>
        </p:nvPicPr>
        <p:blipFill rotWithShape="1">
          <a:blip r:embed="rId5">
            <a:alphaModFix/>
          </a:blip>
          <a:srcRect/>
          <a:stretch/>
        </p:blipFill>
        <p:spPr>
          <a:xfrm>
            <a:off x="0" y="0"/>
            <a:ext cx="9144000" cy="6857999"/>
          </a:xfrm>
          <a:prstGeom prst="rect">
            <a:avLst/>
          </a:prstGeom>
          <a:noFill/>
          <a:ln>
            <a:noFill/>
          </a:ln>
        </p:spPr>
      </p:pic>
      <p:pic>
        <p:nvPicPr>
          <p:cNvPr id="371" name="Google Shape;371;ga1a37e604b_0_249"/>
          <p:cNvPicPr preferRelativeResize="0"/>
          <p:nvPr/>
        </p:nvPicPr>
        <p:blipFill rotWithShape="1">
          <a:blip r:embed="rId6">
            <a:alphaModFix/>
          </a:blip>
          <a:srcRect b="88081"/>
          <a:stretch/>
        </p:blipFill>
        <p:spPr>
          <a:xfrm>
            <a:off x="0" y="0"/>
            <a:ext cx="9144000" cy="817419"/>
          </a:xfrm>
          <a:prstGeom prst="rect">
            <a:avLst/>
          </a:prstGeom>
          <a:noFill/>
          <a:ln>
            <a:noFill/>
          </a:ln>
        </p:spPr>
      </p:pic>
      <p:sp>
        <p:nvSpPr>
          <p:cNvPr id="372" name="Google Shape;372;ga1a37e604b_0_249"/>
          <p:cNvSpPr txBox="1"/>
          <p:nvPr/>
        </p:nvSpPr>
        <p:spPr>
          <a:xfrm>
            <a:off x="2267225" y="450625"/>
            <a:ext cx="5168100" cy="7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Final Rehearsals</a:t>
            </a:r>
            <a:endParaRPr sz="3000" b="1" i="0" u="none" strike="noStrike" cap="none">
              <a:solidFill>
                <a:srgbClr val="9900FF"/>
              </a:solidFill>
              <a:latin typeface="Century Gothic"/>
              <a:ea typeface="Century Gothic"/>
              <a:cs typeface="Century Gothic"/>
              <a:sym typeface="Century Gothic"/>
            </a:endParaRPr>
          </a:p>
        </p:txBody>
      </p:sp>
      <p:pic>
        <p:nvPicPr>
          <p:cNvPr id="373" name="Google Shape;373;ga1a37e604b_0_249"/>
          <p:cNvPicPr preferRelativeResize="0"/>
          <p:nvPr/>
        </p:nvPicPr>
        <p:blipFill rotWithShape="1">
          <a:blip r:embed="rId7">
            <a:alphaModFix/>
          </a:blip>
          <a:srcRect l="53113" t="26667" r="3279" b="28961"/>
          <a:stretch/>
        </p:blipFill>
        <p:spPr>
          <a:xfrm>
            <a:off x="7113713" y="47852"/>
            <a:ext cx="2083500" cy="887976"/>
          </a:xfrm>
          <a:prstGeom prst="rect">
            <a:avLst/>
          </a:prstGeom>
          <a:noFill/>
          <a:ln>
            <a:noFill/>
          </a:ln>
        </p:spPr>
      </p:pic>
      <p:sp>
        <p:nvSpPr>
          <p:cNvPr id="374" name="Google Shape;374;ga1a37e604b_0_249"/>
          <p:cNvSpPr txBox="1"/>
          <p:nvPr/>
        </p:nvSpPr>
        <p:spPr>
          <a:xfrm>
            <a:off x="7432325" y="215625"/>
            <a:ext cx="1446300" cy="6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Fourth </a:t>
            </a:r>
            <a:endParaRPr sz="14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Read-through</a:t>
            </a:r>
            <a:endParaRPr sz="1400" b="1" i="0" u="none" strike="noStrike" cap="none">
              <a:solidFill>
                <a:srgbClr val="9900FF"/>
              </a:solidFill>
              <a:latin typeface="Century Gothic"/>
              <a:ea typeface="Century Gothic"/>
              <a:cs typeface="Century Gothic"/>
              <a:sym typeface="Century Gothic"/>
            </a:endParaRPr>
          </a:p>
        </p:txBody>
      </p:sp>
      <p:sp>
        <p:nvSpPr>
          <p:cNvPr id="375" name="Google Shape;375;ga1a37e604b_0_249"/>
          <p:cNvSpPr txBox="1"/>
          <p:nvPr/>
        </p:nvSpPr>
        <p:spPr>
          <a:xfrm>
            <a:off x="2000000" y="1484300"/>
            <a:ext cx="5585100" cy="3000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None/>
            </a:pPr>
            <a:endParaRPr sz="3400" b="1">
              <a:solidFill>
                <a:srgbClr val="9900FF"/>
              </a:solidFill>
              <a:latin typeface="Century Gothic"/>
              <a:ea typeface="Century Gothic"/>
              <a:cs typeface="Century Gothic"/>
              <a:sym typeface="Century Gothic"/>
            </a:endParaRPr>
          </a:p>
          <a:p>
            <a:pPr marL="0" lvl="0" indent="0" algn="l" rtl="0">
              <a:spcBef>
                <a:spcPts val="1000"/>
              </a:spcBef>
              <a:spcAft>
                <a:spcPts val="0"/>
              </a:spcAft>
              <a:buNone/>
            </a:pPr>
            <a:r>
              <a:rPr lang="en-US" sz="2500" b="1">
                <a:solidFill>
                  <a:srgbClr val="9900FF"/>
                </a:solidFill>
                <a:latin typeface="Century Gothic"/>
                <a:ea typeface="Century Gothic"/>
                <a:cs typeface="Century Gothic"/>
                <a:sym typeface="Century Gothic"/>
              </a:rPr>
              <a:t>First Rehearsal: Give your speech, and get teacher feedback.</a:t>
            </a:r>
            <a:endParaRPr sz="2500" b="1">
              <a:solidFill>
                <a:srgbClr val="9900FF"/>
              </a:solidFill>
              <a:latin typeface="Century Gothic"/>
              <a:ea typeface="Century Gothic"/>
              <a:cs typeface="Century Gothic"/>
              <a:sym typeface="Century Gothic"/>
            </a:endParaRPr>
          </a:p>
          <a:p>
            <a:pPr marL="0" lvl="0" indent="0" algn="l" rtl="0">
              <a:spcBef>
                <a:spcPts val="1000"/>
              </a:spcBef>
              <a:spcAft>
                <a:spcPts val="0"/>
              </a:spcAft>
              <a:buNone/>
            </a:pPr>
            <a:endParaRPr sz="2500" b="1">
              <a:solidFill>
                <a:srgbClr val="9900FF"/>
              </a:solidFill>
              <a:latin typeface="Century Gothic"/>
              <a:ea typeface="Century Gothic"/>
              <a:cs typeface="Century Gothic"/>
              <a:sym typeface="Century Gothic"/>
            </a:endParaRPr>
          </a:p>
          <a:p>
            <a:pPr marL="0" lvl="0" indent="0" algn="l" rtl="0">
              <a:spcBef>
                <a:spcPts val="1000"/>
              </a:spcBef>
              <a:spcAft>
                <a:spcPts val="0"/>
              </a:spcAft>
              <a:buNone/>
            </a:pPr>
            <a:endParaRPr sz="2500" b="1">
              <a:solidFill>
                <a:srgbClr val="9900FF"/>
              </a:solidFill>
              <a:latin typeface="Century Gothic"/>
              <a:ea typeface="Century Gothic"/>
              <a:cs typeface="Century Gothic"/>
              <a:sym typeface="Century Gothic"/>
            </a:endParaRPr>
          </a:p>
          <a:p>
            <a:pPr marL="0" lvl="0" indent="0" algn="l" rtl="0">
              <a:spcBef>
                <a:spcPts val="1000"/>
              </a:spcBef>
              <a:spcAft>
                <a:spcPts val="0"/>
              </a:spcAft>
              <a:buNone/>
            </a:pPr>
            <a:r>
              <a:rPr lang="en-US" sz="2500" b="1">
                <a:solidFill>
                  <a:srgbClr val="9900FF"/>
                </a:solidFill>
                <a:latin typeface="Century Gothic"/>
                <a:ea typeface="Century Gothic"/>
                <a:cs typeface="Century Gothic"/>
                <a:sym typeface="Century Gothic"/>
              </a:rPr>
              <a:t>Second Rehearsal: Give your speech, and rate yourself.</a:t>
            </a:r>
            <a:endParaRPr sz="2500" b="1">
              <a:solidFill>
                <a:srgbClr val="9900FF"/>
              </a:solidFill>
              <a:latin typeface="Century Gothic"/>
              <a:ea typeface="Century Gothic"/>
              <a:cs typeface="Century Gothic"/>
              <a:sym typeface="Century Gothic"/>
            </a:endParaRPr>
          </a:p>
        </p:txBody>
      </p:sp>
      <p:pic>
        <p:nvPicPr>
          <p:cNvPr id="376" name="Google Shape;376;ga1a37e604b_0_249"/>
          <p:cNvPicPr preferRelativeResize="0"/>
          <p:nvPr/>
        </p:nvPicPr>
        <p:blipFill rotWithShape="1">
          <a:blip r:embed="rId8">
            <a:alphaModFix/>
          </a:blip>
          <a:srcRect t="23997" r="80764" b="12751"/>
          <a:stretch/>
        </p:blipFill>
        <p:spPr>
          <a:xfrm flipH="1">
            <a:off x="7432325" y="1738725"/>
            <a:ext cx="677226" cy="1711125"/>
          </a:xfrm>
          <a:prstGeom prst="rect">
            <a:avLst/>
          </a:prstGeom>
          <a:noFill/>
          <a:ln>
            <a:noFill/>
          </a:ln>
        </p:spPr>
      </p:pic>
      <p:pic>
        <p:nvPicPr>
          <p:cNvPr id="377" name="Google Shape;377;ga1a37e604b_0_249"/>
          <p:cNvPicPr preferRelativeResize="0"/>
          <p:nvPr/>
        </p:nvPicPr>
        <p:blipFill rotWithShape="1">
          <a:blip r:embed="rId8">
            <a:alphaModFix/>
          </a:blip>
          <a:srcRect l="73361" t="23183" r="4160" b="10749"/>
          <a:stretch/>
        </p:blipFill>
        <p:spPr>
          <a:xfrm flipH="1">
            <a:off x="1228650" y="3295661"/>
            <a:ext cx="677226" cy="1529589"/>
          </a:xfrm>
          <a:prstGeom prst="rect">
            <a:avLst/>
          </a:prstGeom>
          <a:noFill/>
          <a:ln>
            <a:noFill/>
          </a:ln>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ga7e96e193a_1_2"/>
          <p:cNvPicPr preferRelativeResize="0"/>
          <p:nvPr/>
        </p:nvPicPr>
        <p:blipFill rotWithShape="1">
          <a:blip r:embed="rId4">
            <a:alphaModFix/>
          </a:blip>
          <a:srcRect l="17846" r="19359" b="82005"/>
          <a:stretch/>
        </p:blipFill>
        <p:spPr>
          <a:xfrm>
            <a:off x="1583838" y="146825"/>
            <a:ext cx="6610775" cy="1233975"/>
          </a:xfrm>
          <a:prstGeom prst="rect">
            <a:avLst/>
          </a:prstGeom>
          <a:noFill/>
          <a:ln>
            <a:noFill/>
          </a:ln>
        </p:spPr>
      </p:pic>
      <p:pic>
        <p:nvPicPr>
          <p:cNvPr id="383" name="Google Shape;383;ga7e96e193a_1_2"/>
          <p:cNvPicPr preferRelativeResize="0"/>
          <p:nvPr/>
        </p:nvPicPr>
        <p:blipFill rotWithShape="1">
          <a:blip r:embed="rId5">
            <a:alphaModFix/>
          </a:blip>
          <a:srcRect/>
          <a:stretch/>
        </p:blipFill>
        <p:spPr>
          <a:xfrm>
            <a:off x="0" y="0"/>
            <a:ext cx="9144000" cy="6857999"/>
          </a:xfrm>
          <a:prstGeom prst="rect">
            <a:avLst/>
          </a:prstGeom>
          <a:noFill/>
          <a:ln>
            <a:noFill/>
          </a:ln>
        </p:spPr>
      </p:pic>
      <p:pic>
        <p:nvPicPr>
          <p:cNvPr id="384" name="Google Shape;384;ga7e96e193a_1_2"/>
          <p:cNvPicPr preferRelativeResize="0"/>
          <p:nvPr/>
        </p:nvPicPr>
        <p:blipFill rotWithShape="1">
          <a:blip r:embed="rId6">
            <a:alphaModFix/>
          </a:blip>
          <a:srcRect b="88081"/>
          <a:stretch/>
        </p:blipFill>
        <p:spPr>
          <a:xfrm>
            <a:off x="0" y="0"/>
            <a:ext cx="9144000" cy="817419"/>
          </a:xfrm>
          <a:prstGeom prst="rect">
            <a:avLst/>
          </a:prstGeom>
          <a:noFill/>
          <a:ln>
            <a:noFill/>
          </a:ln>
        </p:spPr>
      </p:pic>
      <p:sp>
        <p:nvSpPr>
          <p:cNvPr id="385" name="Google Shape;385;ga7e96e193a_1_2"/>
          <p:cNvSpPr txBox="1"/>
          <p:nvPr/>
        </p:nvSpPr>
        <p:spPr>
          <a:xfrm>
            <a:off x="2267225" y="450625"/>
            <a:ext cx="5168100" cy="72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How You’ll Get Feedback</a:t>
            </a:r>
            <a:endParaRPr sz="3000" b="1" i="0" u="none" strike="noStrike" cap="none">
              <a:solidFill>
                <a:srgbClr val="9900FF"/>
              </a:solidFill>
              <a:latin typeface="Century Gothic"/>
              <a:ea typeface="Century Gothic"/>
              <a:cs typeface="Century Gothic"/>
              <a:sym typeface="Century Gothic"/>
            </a:endParaRPr>
          </a:p>
        </p:txBody>
      </p:sp>
      <p:graphicFrame>
        <p:nvGraphicFramePr>
          <p:cNvPr id="386" name="Google Shape;386;ga7e96e193a_1_2"/>
          <p:cNvGraphicFramePr/>
          <p:nvPr/>
        </p:nvGraphicFramePr>
        <p:xfrm>
          <a:off x="533400" y="1661150"/>
          <a:ext cx="8084750" cy="4783375"/>
        </p:xfrm>
        <a:graphic>
          <a:graphicData uri="http://schemas.openxmlformats.org/drawingml/2006/table">
            <a:tbl>
              <a:tblPr>
                <a:noFill/>
                <a:tableStyleId>{5D0CD2D9-983B-4549-9276-62017144DB6D}</a:tableStyleId>
              </a:tblPr>
              <a:tblGrid>
                <a:gridCol w="1845125">
                  <a:extLst>
                    <a:ext uri="{9D8B030D-6E8A-4147-A177-3AD203B41FA5}">
                      <a16:colId xmlns:a16="http://schemas.microsoft.com/office/drawing/2014/main" val="20000"/>
                    </a:ext>
                  </a:extLst>
                </a:gridCol>
                <a:gridCol w="1247925">
                  <a:extLst>
                    <a:ext uri="{9D8B030D-6E8A-4147-A177-3AD203B41FA5}">
                      <a16:colId xmlns:a16="http://schemas.microsoft.com/office/drawing/2014/main" val="20001"/>
                    </a:ext>
                  </a:extLst>
                </a:gridCol>
                <a:gridCol w="1247925">
                  <a:extLst>
                    <a:ext uri="{9D8B030D-6E8A-4147-A177-3AD203B41FA5}">
                      <a16:colId xmlns:a16="http://schemas.microsoft.com/office/drawing/2014/main" val="20002"/>
                    </a:ext>
                  </a:extLst>
                </a:gridCol>
                <a:gridCol w="1247925">
                  <a:extLst>
                    <a:ext uri="{9D8B030D-6E8A-4147-A177-3AD203B41FA5}">
                      <a16:colId xmlns:a16="http://schemas.microsoft.com/office/drawing/2014/main" val="20003"/>
                    </a:ext>
                  </a:extLst>
                </a:gridCol>
                <a:gridCol w="1247925">
                  <a:extLst>
                    <a:ext uri="{9D8B030D-6E8A-4147-A177-3AD203B41FA5}">
                      <a16:colId xmlns:a16="http://schemas.microsoft.com/office/drawing/2014/main" val="20004"/>
                    </a:ext>
                  </a:extLst>
                </a:gridCol>
                <a:gridCol w="1247925">
                  <a:extLst>
                    <a:ext uri="{9D8B030D-6E8A-4147-A177-3AD203B41FA5}">
                      <a16:colId xmlns:a16="http://schemas.microsoft.com/office/drawing/2014/main" val="20005"/>
                    </a:ext>
                  </a:extLst>
                </a:gridCol>
              </a:tblGrid>
              <a:tr h="53535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1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Poor</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2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Fair</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3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Good</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4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Very good</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5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Excellent</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0"/>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rate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1"/>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volume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2"/>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pitch</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3"/>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pausing</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4"/>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intonation</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5"/>
                  </a:ext>
                </a:extLst>
              </a:tr>
              <a:tr h="77917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body language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6"/>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engagement</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387" name="Google Shape;387;ga7e96e193a_1_2"/>
          <p:cNvPicPr preferRelativeResize="0"/>
          <p:nvPr/>
        </p:nvPicPr>
        <p:blipFill rotWithShape="1">
          <a:blip r:embed="rId7">
            <a:alphaModFix/>
          </a:blip>
          <a:srcRect l="53113" t="26667" r="3279" b="28961"/>
          <a:stretch/>
        </p:blipFill>
        <p:spPr>
          <a:xfrm>
            <a:off x="7113713" y="47852"/>
            <a:ext cx="2083500" cy="887976"/>
          </a:xfrm>
          <a:prstGeom prst="rect">
            <a:avLst/>
          </a:prstGeom>
          <a:noFill/>
          <a:ln>
            <a:noFill/>
          </a:ln>
        </p:spPr>
      </p:pic>
      <p:sp>
        <p:nvSpPr>
          <p:cNvPr id="388" name="Google Shape;388;ga7e96e193a_1_2"/>
          <p:cNvSpPr txBox="1"/>
          <p:nvPr/>
        </p:nvSpPr>
        <p:spPr>
          <a:xfrm>
            <a:off x="7432325" y="215625"/>
            <a:ext cx="1446300" cy="6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Fourth </a:t>
            </a:r>
            <a:endParaRPr sz="14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Read-through</a:t>
            </a:r>
            <a:endParaRPr sz="1400" b="1" i="0" u="none" strike="noStrike" cap="none">
              <a:solidFill>
                <a:srgbClr val="9900FF"/>
              </a:solidFill>
              <a:latin typeface="Century Gothic"/>
              <a:ea typeface="Century Gothic"/>
              <a:cs typeface="Century Gothic"/>
              <a:sym typeface="Century Gothic"/>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ga1a37e604b_0_319"/>
          <p:cNvPicPr preferRelativeResize="0"/>
          <p:nvPr/>
        </p:nvPicPr>
        <p:blipFill rotWithShape="1">
          <a:blip r:embed="rId4">
            <a:alphaModFix/>
          </a:blip>
          <a:srcRect/>
          <a:stretch/>
        </p:blipFill>
        <p:spPr>
          <a:xfrm>
            <a:off x="0" y="0"/>
            <a:ext cx="9144000" cy="6858000"/>
          </a:xfrm>
          <a:prstGeom prst="rect">
            <a:avLst/>
          </a:prstGeom>
          <a:noFill/>
          <a:ln>
            <a:noFill/>
          </a:ln>
        </p:spPr>
      </p:pic>
      <p:pic>
        <p:nvPicPr>
          <p:cNvPr id="394" name="Google Shape;394;ga1a37e604b_0_319"/>
          <p:cNvPicPr preferRelativeResize="0"/>
          <p:nvPr/>
        </p:nvPicPr>
        <p:blipFill rotWithShape="1">
          <a:blip r:embed="rId5">
            <a:alphaModFix/>
          </a:blip>
          <a:srcRect l="17845" r="19361" b="82006"/>
          <a:stretch/>
        </p:blipFill>
        <p:spPr>
          <a:xfrm>
            <a:off x="1583838" y="146825"/>
            <a:ext cx="6610775" cy="1233977"/>
          </a:xfrm>
          <a:prstGeom prst="rect">
            <a:avLst/>
          </a:prstGeom>
          <a:noFill/>
          <a:ln>
            <a:noFill/>
          </a:ln>
        </p:spPr>
      </p:pic>
      <p:pic>
        <p:nvPicPr>
          <p:cNvPr id="395" name="Google Shape;395;ga1a37e604b_0_319"/>
          <p:cNvPicPr preferRelativeResize="0"/>
          <p:nvPr/>
        </p:nvPicPr>
        <p:blipFill rotWithShape="1">
          <a:blip r:embed="rId6">
            <a:alphaModFix/>
          </a:blip>
          <a:srcRect b="88081"/>
          <a:stretch/>
        </p:blipFill>
        <p:spPr>
          <a:xfrm>
            <a:off x="0" y="0"/>
            <a:ext cx="9144000" cy="817419"/>
          </a:xfrm>
          <a:prstGeom prst="rect">
            <a:avLst/>
          </a:prstGeom>
          <a:noFill/>
          <a:ln>
            <a:noFill/>
          </a:ln>
        </p:spPr>
      </p:pic>
      <p:sp>
        <p:nvSpPr>
          <p:cNvPr id="396" name="Google Shape;396;ga1a37e604b_0_319"/>
          <p:cNvSpPr txBox="1"/>
          <p:nvPr/>
        </p:nvSpPr>
        <p:spPr>
          <a:xfrm>
            <a:off x="378450" y="1377500"/>
            <a:ext cx="8387100" cy="63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dirty="0">
                <a:solidFill>
                  <a:srgbClr val="9900FF"/>
                </a:solidFill>
                <a:latin typeface="Century Gothic"/>
                <a:ea typeface="Century Gothic"/>
                <a:cs typeface="Century Gothic"/>
                <a:sym typeface="Century Gothic"/>
              </a:rPr>
              <a:t>Give your speech, and get feedback </a:t>
            </a:r>
            <a:r>
              <a:rPr lang="en-US" sz="2400" b="1" dirty="0">
                <a:solidFill>
                  <a:srgbClr val="9900FF"/>
                </a:solidFill>
                <a:latin typeface="Century Gothic"/>
                <a:ea typeface="Century Gothic"/>
                <a:cs typeface="Century Gothic"/>
                <a:sym typeface="Century Gothic"/>
              </a:rPr>
              <a:t>from your teacher</a:t>
            </a:r>
            <a:r>
              <a:rPr lang="en-US" sz="2400" b="1" i="0" u="none" strike="noStrike" cap="none" dirty="0">
                <a:solidFill>
                  <a:srgbClr val="9900FF"/>
                </a:solidFill>
                <a:latin typeface="Century Gothic"/>
                <a:ea typeface="Century Gothic"/>
                <a:cs typeface="Century Gothic"/>
                <a:sym typeface="Century Gothic"/>
              </a:rPr>
              <a:t>.</a:t>
            </a:r>
            <a:endParaRPr sz="2400" b="1" i="1" u="none" strike="noStrike" cap="none" dirty="0">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dirty="0">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dirty="0">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dirty="0">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chemeClr val="accent2"/>
              </a:solidFill>
              <a:latin typeface="Century Gothic"/>
              <a:ea typeface="Century Gothic"/>
              <a:cs typeface="Century Gothic"/>
              <a:sym typeface="Century Gothic"/>
            </a:endParaRPr>
          </a:p>
        </p:txBody>
      </p:sp>
      <p:sp>
        <p:nvSpPr>
          <p:cNvPr id="397" name="Google Shape;397;ga1a37e604b_0_319"/>
          <p:cNvSpPr txBox="1"/>
          <p:nvPr/>
        </p:nvSpPr>
        <p:spPr>
          <a:xfrm>
            <a:off x="1558625" y="483700"/>
            <a:ext cx="6661200" cy="73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First Rehearsal</a:t>
            </a:r>
            <a:endParaRPr sz="3000" b="1" i="0" u="none" strike="noStrike" cap="none">
              <a:solidFill>
                <a:srgbClr val="9900FF"/>
              </a:solidFill>
              <a:latin typeface="Century Gothic"/>
              <a:ea typeface="Century Gothic"/>
              <a:cs typeface="Century Gothic"/>
              <a:sym typeface="Century Gothic"/>
            </a:endParaRPr>
          </a:p>
        </p:txBody>
      </p:sp>
      <p:pic>
        <p:nvPicPr>
          <p:cNvPr id="398" name="Google Shape;398;ga1a37e604b_0_319"/>
          <p:cNvPicPr preferRelativeResize="0"/>
          <p:nvPr/>
        </p:nvPicPr>
        <p:blipFill rotWithShape="1">
          <a:blip r:embed="rId7">
            <a:alphaModFix/>
          </a:blip>
          <a:srcRect/>
          <a:stretch/>
        </p:blipFill>
        <p:spPr>
          <a:xfrm rot="1101363" flipH="1">
            <a:off x="5486630" y="2059828"/>
            <a:ext cx="3386915" cy="4204027"/>
          </a:xfrm>
          <a:prstGeom prst="rect">
            <a:avLst/>
          </a:prstGeom>
          <a:noFill/>
          <a:ln>
            <a:noFill/>
          </a:ln>
        </p:spPr>
      </p:pic>
      <p:pic>
        <p:nvPicPr>
          <p:cNvPr id="399" name="Google Shape;399;ga1a37e604b_0_319"/>
          <p:cNvPicPr preferRelativeResize="0"/>
          <p:nvPr/>
        </p:nvPicPr>
        <p:blipFill rotWithShape="1">
          <a:blip r:embed="rId8">
            <a:alphaModFix/>
          </a:blip>
          <a:srcRect/>
          <a:stretch/>
        </p:blipFill>
        <p:spPr>
          <a:xfrm>
            <a:off x="455900" y="2335525"/>
            <a:ext cx="4858675" cy="3590600"/>
          </a:xfrm>
          <a:prstGeom prst="rect">
            <a:avLst/>
          </a:prstGeom>
          <a:noFill/>
          <a:ln w="19050" cap="flat" cmpd="sng">
            <a:solidFill>
              <a:srgbClr val="9900FF"/>
            </a:solidFill>
            <a:prstDash val="solid"/>
            <a:round/>
            <a:headEnd type="none" w="sm" len="sm"/>
            <a:tailEnd type="none" w="sm" len="sm"/>
          </a:ln>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gb0bc0f86d0_0_326"/>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405" name="Google Shape;405;gb0bc0f86d0_0_326"/>
          <p:cNvPicPr preferRelativeResize="0"/>
          <p:nvPr/>
        </p:nvPicPr>
        <p:blipFill>
          <a:blip r:embed="rId5">
            <a:alphaModFix/>
          </a:blip>
          <a:stretch>
            <a:fillRect/>
          </a:stretch>
        </p:blipFill>
        <p:spPr>
          <a:xfrm flipH="1">
            <a:off x="3969838" y="4463209"/>
            <a:ext cx="1538236" cy="2055035"/>
          </a:xfrm>
          <a:prstGeom prst="rect">
            <a:avLst/>
          </a:prstGeom>
          <a:noFill/>
          <a:ln w="19050" cap="flat" cmpd="sng">
            <a:solidFill>
              <a:srgbClr val="7030A0"/>
            </a:solidFill>
            <a:prstDash val="solid"/>
            <a:round/>
            <a:headEnd type="none" w="sm" len="sm"/>
            <a:tailEnd type="none" w="sm" len="sm"/>
          </a:ln>
        </p:spPr>
      </p:pic>
      <p:pic>
        <p:nvPicPr>
          <p:cNvPr id="406" name="Google Shape;406;gb0bc0f86d0_0_326"/>
          <p:cNvPicPr preferRelativeResize="0"/>
          <p:nvPr/>
        </p:nvPicPr>
        <p:blipFill rotWithShape="1">
          <a:blip r:embed="rId6">
            <a:alphaModFix/>
          </a:blip>
          <a:srcRect l="15451" r="15069" b="83401"/>
          <a:stretch/>
        </p:blipFill>
        <p:spPr>
          <a:xfrm>
            <a:off x="1146725" y="215625"/>
            <a:ext cx="7503125" cy="1138247"/>
          </a:xfrm>
          <a:prstGeom prst="rect">
            <a:avLst/>
          </a:prstGeom>
          <a:noFill/>
          <a:ln>
            <a:noFill/>
          </a:ln>
        </p:spPr>
      </p:pic>
      <p:sp>
        <p:nvSpPr>
          <p:cNvPr id="407" name="Google Shape;407;gb0bc0f86d0_0_326"/>
          <p:cNvSpPr txBox="1"/>
          <p:nvPr/>
        </p:nvSpPr>
        <p:spPr>
          <a:xfrm>
            <a:off x="2060725" y="483697"/>
            <a:ext cx="5588700" cy="73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Non-v</a:t>
            </a:r>
            <a:r>
              <a:rPr lang="en-US" sz="3000" b="1" i="0" u="none" strike="noStrike" cap="none">
                <a:solidFill>
                  <a:srgbClr val="9900FF"/>
                </a:solidFill>
                <a:latin typeface="Century Gothic"/>
                <a:ea typeface="Century Gothic"/>
                <a:cs typeface="Century Gothic"/>
                <a:sym typeface="Century Gothic"/>
              </a:rPr>
              <a:t>erbal &amp; </a:t>
            </a:r>
            <a:r>
              <a:rPr lang="en-US" sz="3000" b="1">
                <a:solidFill>
                  <a:srgbClr val="9900FF"/>
                </a:solidFill>
                <a:latin typeface="Century Gothic"/>
                <a:ea typeface="Century Gothic"/>
                <a:cs typeface="Century Gothic"/>
                <a:sym typeface="Century Gothic"/>
              </a:rPr>
              <a:t>V</a:t>
            </a:r>
            <a:r>
              <a:rPr lang="en-US" sz="3000" b="1" i="0" u="none" strike="noStrike" cap="none">
                <a:solidFill>
                  <a:srgbClr val="9900FF"/>
                </a:solidFill>
                <a:latin typeface="Century Gothic"/>
                <a:ea typeface="Century Gothic"/>
                <a:cs typeface="Century Gothic"/>
                <a:sym typeface="Century Gothic"/>
              </a:rPr>
              <a:t>erbal Skills</a:t>
            </a:r>
            <a:endParaRPr sz="3000" b="1" i="0" u="none" strike="noStrike" cap="none">
              <a:solidFill>
                <a:srgbClr val="9900FF"/>
              </a:solidFill>
              <a:latin typeface="Century Gothic"/>
              <a:ea typeface="Century Gothic"/>
              <a:cs typeface="Century Gothic"/>
              <a:sym typeface="Century Gothic"/>
            </a:endParaRPr>
          </a:p>
        </p:txBody>
      </p:sp>
      <p:sp>
        <p:nvSpPr>
          <p:cNvPr id="408" name="Google Shape;408;gb0bc0f86d0_0_326"/>
          <p:cNvSpPr txBox="1"/>
          <p:nvPr/>
        </p:nvSpPr>
        <p:spPr>
          <a:xfrm>
            <a:off x="1107825" y="1260425"/>
            <a:ext cx="75969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rgbClr val="7030A0"/>
                </a:solidFill>
                <a:latin typeface="Century Gothic"/>
                <a:ea typeface="Century Gothic"/>
                <a:cs typeface="Century Gothic"/>
                <a:sym typeface="Century Gothic"/>
              </a:rPr>
              <a:t>Choose </a:t>
            </a:r>
            <a:r>
              <a:rPr lang="en-US" sz="2000" b="1" i="1">
                <a:solidFill>
                  <a:srgbClr val="7030A0"/>
                </a:solidFill>
                <a:latin typeface="Century Gothic"/>
                <a:ea typeface="Century Gothic"/>
                <a:cs typeface="Century Gothic"/>
                <a:sym typeface="Century Gothic"/>
              </a:rPr>
              <a:t>at least</a:t>
            </a:r>
            <a:r>
              <a:rPr lang="en-US" sz="2000" b="1">
                <a:solidFill>
                  <a:srgbClr val="7030A0"/>
                </a:solidFill>
                <a:latin typeface="Century Gothic"/>
                <a:ea typeface="Century Gothic"/>
                <a:cs typeface="Century Gothic"/>
                <a:sym typeface="Century Gothic"/>
              </a:rPr>
              <a:t> one non-verbal skill and </a:t>
            </a:r>
            <a:r>
              <a:rPr lang="en-US" sz="2000" b="1" i="1">
                <a:solidFill>
                  <a:srgbClr val="7030A0"/>
                </a:solidFill>
                <a:latin typeface="Century Gothic"/>
                <a:ea typeface="Century Gothic"/>
                <a:cs typeface="Century Gothic"/>
                <a:sym typeface="Century Gothic"/>
              </a:rPr>
              <a:t>at least one</a:t>
            </a:r>
            <a:r>
              <a:rPr lang="en-US" sz="2000" b="1">
                <a:solidFill>
                  <a:srgbClr val="7030A0"/>
                </a:solidFill>
                <a:latin typeface="Century Gothic"/>
                <a:ea typeface="Century Gothic"/>
                <a:cs typeface="Century Gothic"/>
                <a:sym typeface="Century Gothic"/>
              </a:rPr>
              <a:t> verbal skill to practice with the graphic organizer on the next slide.</a:t>
            </a:r>
            <a:endParaRPr sz="2000" b="1" i="0" u="none" strike="noStrike" cap="none">
              <a:solidFill>
                <a:srgbClr val="7030A0"/>
              </a:solidFill>
              <a:latin typeface="Century Gothic"/>
              <a:ea typeface="Century Gothic"/>
              <a:cs typeface="Century Gothic"/>
              <a:sym typeface="Century Gothic"/>
            </a:endParaRPr>
          </a:p>
        </p:txBody>
      </p:sp>
      <p:sp>
        <p:nvSpPr>
          <p:cNvPr id="409" name="Google Shape;409;gb0bc0f86d0_0_326"/>
          <p:cNvSpPr txBox="1"/>
          <p:nvPr/>
        </p:nvSpPr>
        <p:spPr>
          <a:xfrm>
            <a:off x="303325" y="3993775"/>
            <a:ext cx="2881200" cy="44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2000" b="1" i="0" u="none" strike="noStrike" cap="none">
                <a:solidFill>
                  <a:srgbClr val="7030A0"/>
                </a:solidFill>
                <a:latin typeface="Century Gothic"/>
                <a:ea typeface="Century Gothic"/>
                <a:cs typeface="Century Gothic"/>
                <a:sym typeface="Century Gothic"/>
              </a:rPr>
              <a:t>eye contact</a:t>
            </a:r>
            <a:endParaRPr sz="2000" b="1" i="0" u="none" strike="noStrike" cap="none">
              <a:solidFill>
                <a:srgbClr val="7030A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2000"/>
              <a:buFont typeface="Arial"/>
              <a:buNone/>
            </a:pPr>
            <a:endParaRPr sz="2000" b="1" i="0" u="none" strike="noStrike" cap="none">
              <a:solidFill>
                <a:srgbClr val="7030A0"/>
              </a:solidFill>
              <a:latin typeface="Century Gothic"/>
              <a:ea typeface="Century Gothic"/>
              <a:cs typeface="Century Gothic"/>
              <a:sym typeface="Century Gothic"/>
            </a:endParaRPr>
          </a:p>
        </p:txBody>
      </p:sp>
      <p:sp>
        <p:nvSpPr>
          <p:cNvPr id="410" name="Google Shape;410;gb0bc0f86d0_0_326"/>
          <p:cNvSpPr txBox="1"/>
          <p:nvPr/>
        </p:nvSpPr>
        <p:spPr>
          <a:xfrm>
            <a:off x="303325" y="4516075"/>
            <a:ext cx="2881200" cy="44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2000" b="1" i="0" u="none" strike="noStrike" cap="none">
                <a:solidFill>
                  <a:srgbClr val="7030A0"/>
                </a:solidFill>
                <a:latin typeface="Century Gothic"/>
                <a:ea typeface="Century Gothic"/>
                <a:cs typeface="Century Gothic"/>
                <a:sym typeface="Century Gothic"/>
              </a:rPr>
              <a:t>audience awareness</a:t>
            </a:r>
            <a:endParaRPr sz="2000" b="1" i="0" u="none" strike="noStrike" cap="none">
              <a:solidFill>
                <a:srgbClr val="7030A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2000"/>
              <a:buFont typeface="Arial"/>
              <a:buNone/>
            </a:pPr>
            <a:endParaRPr sz="2000" b="1" i="0" u="none" strike="noStrike" cap="none">
              <a:solidFill>
                <a:srgbClr val="7030A0"/>
              </a:solidFill>
              <a:latin typeface="Century Gothic"/>
              <a:ea typeface="Century Gothic"/>
              <a:cs typeface="Century Gothic"/>
              <a:sym typeface="Century Gothic"/>
            </a:endParaRPr>
          </a:p>
        </p:txBody>
      </p:sp>
      <p:sp>
        <p:nvSpPr>
          <p:cNvPr id="411" name="Google Shape;411;gb0bc0f86d0_0_326"/>
          <p:cNvSpPr txBox="1"/>
          <p:nvPr/>
        </p:nvSpPr>
        <p:spPr>
          <a:xfrm>
            <a:off x="303325" y="5021975"/>
            <a:ext cx="2881200" cy="44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2000" b="1" i="0" u="none" strike="noStrike" cap="none">
                <a:solidFill>
                  <a:srgbClr val="7030A0"/>
                </a:solidFill>
                <a:latin typeface="Century Gothic"/>
                <a:ea typeface="Century Gothic"/>
                <a:cs typeface="Century Gothic"/>
                <a:sym typeface="Century Gothic"/>
              </a:rPr>
              <a:t>body movement</a:t>
            </a:r>
            <a:endParaRPr sz="2000" b="1" i="0" u="none" strike="noStrike" cap="none">
              <a:solidFill>
                <a:srgbClr val="7030A0"/>
              </a:solidFill>
              <a:latin typeface="Century Gothic"/>
              <a:ea typeface="Century Gothic"/>
              <a:cs typeface="Century Gothic"/>
              <a:sym typeface="Century Gothic"/>
            </a:endParaRPr>
          </a:p>
        </p:txBody>
      </p:sp>
      <p:sp>
        <p:nvSpPr>
          <p:cNvPr id="412" name="Google Shape;412;gb0bc0f86d0_0_326"/>
          <p:cNvSpPr txBox="1"/>
          <p:nvPr/>
        </p:nvSpPr>
        <p:spPr>
          <a:xfrm>
            <a:off x="303325" y="5527875"/>
            <a:ext cx="2881200" cy="44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2000" b="1" i="0" u="none" strike="noStrike" cap="none">
                <a:solidFill>
                  <a:srgbClr val="7030A0"/>
                </a:solidFill>
                <a:latin typeface="Century Gothic"/>
                <a:ea typeface="Century Gothic"/>
                <a:cs typeface="Century Gothic"/>
                <a:sym typeface="Century Gothic"/>
              </a:rPr>
              <a:t>gestures and mime</a:t>
            </a:r>
            <a:endParaRPr sz="2000" b="1" i="0" u="none" strike="noStrike" cap="none">
              <a:solidFill>
                <a:srgbClr val="7030A0"/>
              </a:solidFill>
              <a:latin typeface="Century Gothic"/>
              <a:ea typeface="Century Gothic"/>
              <a:cs typeface="Century Gothic"/>
              <a:sym typeface="Century Gothic"/>
            </a:endParaRPr>
          </a:p>
        </p:txBody>
      </p:sp>
      <p:sp>
        <p:nvSpPr>
          <p:cNvPr id="413" name="Google Shape;413;gb0bc0f86d0_0_326"/>
          <p:cNvSpPr txBox="1"/>
          <p:nvPr/>
        </p:nvSpPr>
        <p:spPr>
          <a:xfrm>
            <a:off x="303325" y="6033775"/>
            <a:ext cx="2881200" cy="44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2000" b="1" i="0" u="none" strike="noStrike" cap="none">
                <a:solidFill>
                  <a:srgbClr val="7030A0"/>
                </a:solidFill>
                <a:latin typeface="Century Gothic"/>
                <a:ea typeface="Century Gothic"/>
                <a:cs typeface="Century Gothic"/>
                <a:sym typeface="Century Gothic"/>
              </a:rPr>
              <a:t>appearance</a:t>
            </a:r>
            <a:endParaRPr sz="2000" b="1" i="0" u="none" strike="noStrike" cap="none">
              <a:solidFill>
                <a:srgbClr val="7030A0"/>
              </a:solidFill>
              <a:latin typeface="Century Gothic"/>
              <a:ea typeface="Century Gothic"/>
              <a:cs typeface="Century Gothic"/>
              <a:sym typeface="Century Gothic"/>
            </a:endParaRPr>
          </a:p>
        </p:txBody>
      </p:sp>
      <p:pic>
        <p:nvPicPr>
          <p:cNvPr id="414" name="Google Shape;414;gb0bc0f86d0_0_326"/>
          <p:cNvPicPr preferRelativeResize="0"/>
          <p:nvPr/>
        </p:nvPicPr>
        <p:blipFill rotWithShape="1">
          <a:blip r:embed="rId7">
            <a:alphaModFix/>
          </a:blip>
          <a:srcRect r="84181" b="88080"/>
          <a:stretch/>
        </p:blipFill>
        <p:spPr>
          <a:xfrm>
            <a:off x="0" y="0"/>
            <a:ext cx="1446300" cy="817425"/>
          </a:xfrm>
          <a:prstGeom prst="rect">
            <a:avLst/>
          </a:prstGeom>
          <a:noFill/>
          <a:ln>
            <a:noFill/>
          </a:ln>
        </p:spPr>
      </p:pic>
      <p:sp>
        <p:nvSpPr>
          <p:cNvPr id="415" name="Google Shape;415;gb0bc0f86d0_0_326"/>
          <p:cNvSpPr/>
          <p:nvPr/>
        </p:nvSpPr>
        <p:spPr>
          <a:xfrm>
            <a:off x="4899691" y="2095975"/>
            <a:ext cx="1617000" cy="2014500"/>
          </a:xfrm>
          <a:prstGeom prst="wedgeRoundRectCallout">
            <a:avLst>
              <a:gd name="adj1" fmla="val -20833"/>
              <a:gd name="adj2" fmla="val 62500"/>
              <a:gd name="adj3" fmla="val 0"/>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400"/>
              <a:buFont typeface="Arial"/>
              <a:buNone/>
            </a:pPr>
            <a:r>
              <a:rPr lang="en-US" sz="2000" b="1">
                <a:solidFill>
                  <a:schemeClr val="dk1"/>
                </a:solidFill>
                <a:latin typeface="Century Gothic"/>
                <a:ea typeface="Century Gothic"/>
                <a:cs typeface="Century Gothic"/>
                <a:sym typeface="Century Gothic"/>
              </a:rPr>
              <a:t>VERBAL SKILLS</a:t>
            </a:r>
            <a:endParaRPr sz="2000" b="1">
              <a:solidFill>
                <a:schemeClr val="dk1"/>
              </a:solidFill>
              <a:latin typeface="Century Gothic"/>
              <a:ea typeface="Century Gothic"/>
              <a:cs typeface="Century Gothic"/>
              <a:sym typeface="Century Gothic"/>
            </a:endParaRPr>
          </a:p>
        </p:txBody>
      </p:sp>
      <p:sp>
        <p:nvSpPr>
          <p:cNvPr id="416" name="Google Shape;416;gb0bc0f86d0_0_326"/>
          <p:cNvSpPr txBox="1"/>
          <p:nvPr/>
        </p:nvSpPr>
        <p:spPr>
          <a:xfrm>
            <a:off x="5916391" y="3993775"/>
            <a:ext cx="2881200" cy="44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2000" b="1">
                <a:solidFill>
                  <a:srgbClr val="7030A0"/>
                </a:solidFill>
                <a:latin typeface="Century Gothic"/>
                <a:ea typeface="Century Gothic"/>
                <a:cs typeface="Century Gothic"/>
                <a:sym typeface="Century Gothic"/>
              </a:rPr>
              <a:t>rate</a:t>
            </a:r>
            <a:endParaRPr sz="2000" b="1" i="0" u="none" strike="noStrike" cap="none">
              <a:solidFill>
                <a:srgbClr val="7030A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2000"/>
              <a:buFont typeface="Arial"/>
              <a:buNone/>
            </a:pPr>
            <a:endParaRPr sz="2000" b="1" i="0" u="none" strike="noStrike" cap="none">
              <a:solidFill>
                <a:srgbClr val="7030A0"/>
              </a:solidFill>
              <a:latin typeface="Century Gothic"/>
              <a:ea typeface="Century Gothic"/>
              <a:cs typeface="Century Gothic"/>
              <a:sym typeface="Century Gothic"/>
            </a:endParaRPr>
          </a:p>
        </p:txBody>
      </p:sp>
      <p:sp>
        <p:nvSpPr>
          <p:cNvPr id="417" name="Google Shape;417;gb0bc0f86d0_0_326"/>
          <p:cNvSpPr txBox="1"/>
          <p:nvPr/>
        </p:nvSpPr>
        <p:spPr>
          <a:xfrm>
            <a:off x="5916391" y="4516075"/>
            <a:ext cx="2881200" cy="44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2000" b="1">
                <a:solidFill>
                  <a:srgbClr val="7030A0"/>
                </a:solidFill>
                <a:latin typeface="Century Gothic"/>
                <a:ea typeface="Century Gothic"/>
                <a:cs typeface="Century Gothic"/>
                <a:sym typeface="Century Gothic"/>
              </a:rPr>
              <a:t>volume</a:t>
            </a:r>
            <a:endParaRPr sz="2000" b="1" i="0" u="none" strike="noStrike" cap="none">
              <a:solidFill>
                <a:srgbClr val="7030A0"/>
              </a:solidFill>
              <a:latin typeface="Century Gothic"/>
              <a:ea typeface="Century Gothic"/>
              <a:cs typeface="Century Gothic"/>
              <a:sym typeface="Century Gothic"/>
            </a:endParaRPr>
          </a:p>
          <a:p>
            <a:pPr marL="0" marR="0" lvl="0" indent="0" algn="l" rtl="0">
              <a:lnSpc>
                <a:spcPct val="90000"/>
              </a:lnSpc>
              <a:spcBef>
                <a:spcPts val="1000"/>
              </a:spcBef>
              <a:spcAft>
                <a:spcPts val="0"/>
              </a:spcAft>
              <a:buClr>
                <a:srgbClr val="000000"/>
              </a:buClr>
              <a:buSzPts val="2000"/>
              <a:buFont typeface="Arial"/>
              <a:buNone/>
            </a:pPr>
            <a:endParaRPr sz="2000" b="1" i="0" u="none" strike="noStrike" cap="none">
              <a:solidFill>
                <a:srgbClr val="7030A0"/>
              </a:solidFill>
              <a:latin typeface="Century Gothic"/>
              <a:ea typeface="Century Gothic"/>
              <a:cs typeface="Century Gothic"/>
              <a:sym typeface="Century Gothic"/>
            </a:endParaRPr>
          </a:p>
        </p:txBody>
      </p:sp>
      <p:sp>
        <p:nvSpPr>
          <p:cNvPr id="418" name="Google Shape;418;gb0bc0f86d0_0_326"/>
          <p:cNvSpPr txBox="1"/>
          <p:nvPr/>
        </p:nvSpPr>
        <p:spPr>
          <a:xfrm>
            <a:off x="5916391" y="5021975"/>
            <a:ext cx="2881200" cy="44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2000" b="1">
                <a:solidFill>
                  <a:srgbClr val="7030A0"/>
                </a:solidFill>
                <a:latin typeface="Century Gothic"/>
                <a:ea typeface="Century Gothic"/>
                <a:cs typeface="Century Gothic"/>
                <a:sym typeface="Century Gothic"/>
              </a:rPr>
              <a:t>pitch</a:t>
            </a:r>
            <a:endParaRPr sz="2000" b="1" i="0" u="none" strike="noStrike" cap="none">
              <a:solidFill>
                <a:srgbClr val="7030A0"/>
              </a:solidFill>
              <a:latin typeface="Century Gothic"/>
              <a:ea typeface="Century Gothic"/>
              <a:cs typeface="Century Gothic"/>
              <a:sym typeface="Century Gothic"/>
            </a:endParaRPr>
          </a:p>
        </p:txBody>
      </p:sp>
      <p:sp>
        <p:nvSpPr>
          <p:cNvPr id="419" name="Google Shape;419;gb0bc0f86d0_0_326"/>
          <p:cNvSpPr txBox="1"/>
          <p:nvPr/>
        </p:nvSpPr>
        <p:spPr>
          <a:xfrm>
            <a:off x="5916391" y="5527875"/>
            <a:ext cx="2881200" cy="44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2000" b="1">
                <a:solidFill>
                  <a:srgbClr val="7030A0"/>
                </a:solidFill>
                <a:latin typeface="Century Gothic"/>
                <a:ea typeface="Century Gothic"/>
                <a:cs typeface="Century Gothic"/>
                <a:sym typeface="Century Gothic"/>
              </a:rPr>
              <a:t>pausing</a:t>
            </a:r>
            <a:endParaRPr sz="2000" b="1" i="0" u="none" strike="noStrike" cap="none">
              <a:solidFill>
                <a:srgbClr val="7030A0"/>
              </a:solidFill>
              <a:latin typeface="Century Gothic"/>
              <a:ea typeface="Century Gothic"/>
              <a:cs typeface="Century Gothic"/>
              <a:sym typeface="Century Gothic"/>
            </a:endParaRPr>
          </a:p>
        </p:txBody>
      </p:sp>
      <p:sp>
        <p:nvSpPr>
          <p:cNvPr id="420" name="Google Shape;420;gb0bc0f86d0_0_326"/>
          <p:cNvSpPr txBox="1"/>
          <p:nvPr/>
        </p:nvSpPr>
        <p:spPr>
          <a:xfrm>
            <a:off x="5916391" y="6033775"/>
            <a:ext cx="2881200" cy="443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000000"/>
              </a:buClr>
              <a:buSzPts val="2000"/>
              <a:buFont typeface="Arial"/>
              <a:buNone/>
            </a:pPr>
            <a:r>
              <a:rPr lang="en-US" sz="2000" b="1">
                <a:solidFill>
                  <a:srgbClr val="7030A0"/>
                </a:solidFill>
                <a:latin typeface="Century Gothic"/>
                <a:ea typeface="Century Gothic"/>
                <a:cs typeface="Century Gothic"/>
                <a:sym typeface="Century Gothic"/>
              </a:rPr>
              <a:t>intonation</a:t>
            </a:r>
            <a:endParaRPr sz="2000" b="1" i="0" u="none" strike="noStrike" cap="none">
              <a:solidFill>
                <a:srgbClr val="7030A0"/>
              </a:solidFill>
              <a:latin typeface="Century Gothic"/>
              <a:ea typeface="Century Gothic"/>
              <a:cs typeface="Century Gothic"/>
              <a:sym typeface="Century Gothic"/>
            </a:endParaRPr>
          </a:p>
        </p:txBody>
      </p:sp>
      <p:pic>
        <p:nvPicPr>
          <p:cNvPr id="421" name="Google Shape;421;gb0bc0f86d0_0_326"/>
          <p:cNvPicPr preferRelativeResize="0"/>
          <p:nvPr/>
        </p:nvPicPr>
        <p:blipFill>
          <a:blip r:embed="rId8">
            <a:alphaModFix/>
          </a:blip>
          <a:stretch>
            <a:fillRect/>
          </a:stretch>
        </p:blipFill>
        <p:spPr>
          <a:xfrm>
            <a:off x="6903725" y="2414514"/>
            <a:ext cx="1246200" cy="1546834"/>
          </a:xfrm>
          <a:prstGeom prst="rect">
            <a:avLst/>
          </a:prstGeom>
          <a:noFill/>
          <a:ln>
            <a:noFill/>
          </a:ln>
        </p:spPr>
      </p:pic>
      <p:pic>
        <p:nvPicPr>
          <p:cNvPr id="422" name="Google Shape;422;gb0bc0f86d0_0_326"/>
          <p:cNvPicPr preferRelativeResize="0"/>
          <p:nvPr/>
        </p:nvPicPr>
        <p:blipFill>
          <a:blip r:embed="rId9">
            <a:alphaModFix/>
          </a:blip>
          <a:stretch>
            <a:fillRect/>
          </a:stretch>
        </p:blipFill>
        <p:spPr>
          <a:xfrm flipH="1">
            <a:off x="820000" y="2523588"/>
            <a:ext cx="1546825" cy="1546825"/>
          </a:xfrm>
          <a:prstGeom prst="rect">
            <a:avLst/>
          </a:prstGeom>
          <a:noFill/>
          <a:ln>
            <a:noFill/>
          </a:ln>
        </p:spPr>
      </p:pic>
      <p:sp>
        <p:nvSpPr>
          <p:cNvPr id="423" name="Google Shape;423;gb0bc0f86d0_0_326"/>
          <p:cNvSpPr/>
          <p:nvPr/>
        </p:nvSpPr>
        <p:spPr>
          <a:xfrm flipH="1">
            <a:off x="3108324" y="2104475"/>
            <a:ext cx="1617000" cy="2014500"/>
          </a:xfrm>
          <a:prstGeom prst="wedgeRoundRectCallout">
            <a:avLst>
              <a:gd name="adj1" fmla="val -20833"/>
              <a:gd name="adj2" fmla="val 62500"/>
              <a:gd name="adj3" fmla="val 0"/>
            </a:avLst>
          </a:prstGeom>
          <a:solidFill>
            <a:srgbClr val="9900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r>
              <a:rPr lang="en-US" sz="2000" b="1">
                <a:solidFill>
                  <a:srgbClr val="FFFFFF"/>
                </a:solidFill>
                <a:latin typeface="Century Gothic"/>
                <a:ea typeface="Century Gothic"/>
                <a:cs typeface="Century Gothic"/>
                <a:sym typeface="Century Gothic"/>
              </a:rPr>
              <a:t>NON-</a:t>
            </a:r>
            <a:endParaRPr sz="2000" b="1">
              <a:solidFill>
                <a:srgbClr val="FFFFFF"/>
              </a:solidFill>
              <a:latin typeface="Century Gothic"/>
              <a:ea typeface="Century Gothic"/>
              <a:cs typeface="Century Gothic"/>
              <a:sym typeface="Century Gothic"/>
            </a:endParaRPr>
          </a:p>
          <a:p>
            <a:pPr marL="0" lvl="0" indent="0" algn="ctr" rtl="0">
              <a:spcBef>
                <a:spcPts val="0"/>
              </a:spcBef>
              <a:spcAft>
                <a:spcPts val="0"/>
              </a:spcAft>
              <a:buClr>
                <a:srgbClr val="000000"/>
              </a:buClr>
              <a:buSzPts val="1400"/>
              <a:buFont typeface="Arial"/>
              <a:buNone/>
            </a:pPr>
            <a:r>
              <a:rPr lang="en-US" sz="2000" b="1">
                <a:solidFill>
                  <a:srgbClr val="FFFFFF"/>
                </a:solidFill>
                <a:latin typeface="Century Gothic"/>
                <a:ea typeface="Century Gothic"/>
                <a:cs typeface="Century Gothic"/>
                <a:sym typeface="Century Gothic"/>
              </a:rPr>
              <a:t>VERBAL SKILLS</a:t>
            </a:r>
            <a:endParaRPr sz="20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ga3b0e4e55e_0_0"/>
          <p:cNvPicPr preferRelativeResize="0"/>
          <p:nvPr/>
        </p:nvPicPr>
        <p:blipFill rotWithShape="1">
          <a:blip r:embed="rId4">
            <a:alphaModFix/>
          </a:blip>
          <a:srcRect l="17845" r="19361" b="82005"/>
          <a:stretch/>
        </p:blipFill>
        <p:spPr>
          <a:xfrm>
            <a:off x="2181961" y="231275"/>
            <a:ext cx="4695313" cy="1233975"/>
          </a:xfrm>
          <a:prstGeom prst="rect">
            <a:avLst/>
          </a:prstGeom>
          <a:noFill/>
          <a:ln>
            <a:noFill/>
          </a:ln>
        </p:spPr>
      </p:pic>
      <p:pic>
        <p:nvPicPr>
          <p:cNvPr id="429" name="Google Shape;429;ga3b0e4e55e_0_0"/>
          <p:cNvPicPr preferRelativeResize="0"/>
          <p:nvPr/>
        </p:nvPicPr>
        <p:blipFill rotWithShape="1">
          <a:blip r:embed="rId5">
            <a:alphaModFix/>
          </a:blip>
          <a:srcRect/>
          <a:stretch/>
        </p:blipFill>
        <p:spPr>
          <a:xfrm>
            <a:off x="0" y="0"/>
            <a:ext cx="9144000" cy="6857999"/>
          </a:xfrm>
          <a:prstGeom prst="rect">
            <a:avLst/>
          </a:prstGeom>
          <a:noFill/>
          <a:ln>
            <a:noFill/>
          </a:ln>
        </p:spPr>
      </p:pic>
      <p:pic>
        <p:nvPicPr>
          <p:cNvPr id="430" name="Google Shape;430;ga3b0e4e55e_0_0"/>
          <p:cNvPicPr preferRelativeResize="0"/>
          <p:nvPr/>
        </p:nvPicPr>
        <p:blipFill rotWithShape="1">
          <a:blip r:embed="rId6">
            <a:alphaModFix/>
          </a:blip>
          <a:srcRect r="83249" b="88080"/>
          <a:stretch/>
        </p:blipFill>
        <p:spPr>
          <a:xfrm>
            <a:off x="0" y="0"/>
            <a:ext cx="1531500" cy="817425"/>
          </a:xfrm>
          <a:prstGeom prst="rect">
            <a:avLst/>
          </a:prstGeom>
          <a:noFill/>
          <a:ln>
            <a:noFill/>
          </a:ln>
        </p:spPr>
      </p:pic>
      <p:sp>
        <p:nvSpPr>
          <p:cNvPr id="431" name="Google Shape;431;ga3b0e4e55e_0_0"/>
          <p:cNvSpPr txBox="1"/>
          <p:nvPr/>
        </p:nvSpPr>
        <p:spPr>
          <a:xfrm>
            <a:off x="604275" y="1186400"/>
            <a:ext cx="8233500" cy="9714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9900FF"/>
              </a:buClr>
              <a:buSzPts val="2000"/>
              <a:buFont typeface="Century Gothic"/>
              <a:buAutoNum type="arabicPeriod"/>
            </a:pPr>
            <a:r>
              <a:rPr lang="en-US" sz="2000" b="1" i="0" u="none" strike="noStrike" cap="none">
                <a:solidFill>
                  <a:srgbClr val="9900FF"/>
                </a:solidFill>
                <a:latin typeface="Century Gothic"/>
                <a:ea typeface="Century Gothic"/>
                <a:cs typeface="Century Gothic"/>
                <a:sym typeface="Century Gothic"/>
              </a:rPr>
              <a:t>Retell as much of the speech as you can using </a:t>
            </a:r>
            <a:r>
              <a:rPr lang="en-US" sz="2000" b="1" i="0" u="none" strike="noStrike" cap="none">
                <a:solidFill>
                  <a:srgbClr val="9900FF"/>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important </a:t>
            </a:r>
            <a:r>
              <a:rPr lang="en-US" sz="2000" b="1" i="0" u="none" strike="noStrike" cap="none">
                <a:solidFill>
                  <a:srgbClr val="9900FF"/>
                </a:solidFill>
                <a:latin typeface="Century Gothic"/>
                <a:ea typeface="Century Gothic"/>
                <a:cs typeface="Century Gothic"/>
                <a:sym typeface="Century Gothic"/>
              </a:rPr>
              <a:t>details from your graphic organizer. </a:t>
            </a:r>
            <a:endParaRPr sz="2000" b="1" i="0" u="none" strike="noStrike" cap="none">
              <a:solidFill>
                <a:srgbClr val="9900FF"/>
              </a:solidFill>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9900FF"/>
              </a:buClr>
              <a:buSzPts val="2000"/>
              <a:buFont typeface="Century Gothic"/>
              <a:buNone/>
            </a:pPr>
            <a:endParaRPr sz="2000" b="1" i="0" u="none" strike="noStrike" cap="none">
              <a:solidFill>
                <a:srgbClr val="9900FF"/>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9900FF"/>
              </a:buClr>
              <a:buSzPts val="2000"/>
              <a:buFont typeface="Century Gothic"/>
              <a:buAutoNum type="arabicPeriod" startAt="2"/>
            </a:pPr>
            <a:r>
              <a:rPr lang="en-US" sz="2000" b="1" i="0" u="none" strike="noStrike" cap="none">
                <a:solidFill>
                  <a:srgbClr val="9900FF"/>
                </a:solidFill>
                <a:latin typeface="Century Gothic"/>
                <a:ea typeface="Century Gothic"/>
                <a:cs typeface="Century Gothic"/>
                <a:sym typeface="Century Gothic"/>
              </a:rPr>
              <a:t>Use the verbal and non-verbal skills </a:t>
            </a:r>
            <a:r>
              <a:rPr lang="en-US" sz="2000" b="1">
                <a:solidFill>
                  <a:srgbClr val="9900FF"/>
                </a:solidFill>
                <a:latin typeface="Century Gothic"/>
                <a:ea typeface="Century Gothic"/>
                <a:cs typeface="Century Gothic"/>
                <a:sym typeface="Century Gothic"/>
              </a:rPr>
              <a:t>you chose on the previous slide</a:t>
            </a:r>
            <a:r>
              <a:rPr lang="en-US" sz="2000" b="1" i="0" u="none" strike="noStrike" cap="none">
                <a:solidFill>
                  <a:srgbClr val="9900FF"/>
                </a:solidFill>
                <a:latin typeface="Century Gothic"/>
                <a:ea typeface="Century Gothic"/>
                <a:cs typeface="Century Gothic"/>
                <a:sym typeface="Century Gothic"/>
              </a:rPr>
              <a:t>.</a:t>
            </a:r>
            <a:endParaRPr sz="2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400"/>
              <a:buFont typeface="Arial"/>
              <a:buNone/>
            </a:pPr>
            <a:endParaRPr sz="2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entury Gothic"/>
              <a:ea typeface="Century Gothic"/>
              <a:cs typeface="Century Gothic"/>
              <a:sym typeface="Century Gothic"/>
            </a:endParaRPr>
          </a:p>
        </p:txBody>
      </p:sp>
      <p:sp>
        <p:nvSpPr>
          <p:cNvPr id="432" name="Google Shape;432;ga3b0e4e55e_0_0"/>
          <p:cNvSpPr txBox="1"/>
          <p:nvPr/>
        </p:nvSpPr>
        <p:spPr>
          <a:xfrm>
            <a:off x="2525400" y="387600"/>
            <a:ext cx="4093200" cy="817500"/>
          </a:xfrm>
          <a:prstGeom prst="rect">
            <a:avLst/>
          </a:prstGeom>
          <a:noFill/>
          <a:ln>
            <a:noFill/>
          </a:ln>
        </p:spPr>
        <p:txBody>
          <a:bodyPr spcFirstLastPara="1" wrap="square" lIns="91425" tIns="18287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Retell</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0B670A"/>
              </a:solidFill>
              <a:latin typeface="Century Gothic"/>
              <a:ea typeface="Century Gothic"/>
              <a:cs typeface="Century Gothic"/>
              <a:sym typeface="Century Gothic"/>
            </a:endParaRPr>
          </a:p>
        </p:txBody>
      </p:sp>
      <p:graphicFrame>
        <p:nvGraphicFramePr>
          <p:cNvPr id="433" name="Google Shape;433;ga3b0e4e55e_0_0"/>
          <p:cNvGraphicFramePr/>
          <p:nvPr/>
        </p:nvGraphicFramePr>
        <p:xfrm>
          <a:off x="528075" y="3176800"/>
          <a:ext cx="8087850" cy="2911150"/>
        </p:xfrm>
        <a:graphic>
          <a:graphicData uri="http://schemas.openxmlformats.org/drawingml/2006/table">
            <a:tbl>
              <a:tblPr bandRow="1">
                <a:noFill/>
                <a:tableStyleId>{B15FDA1E-1A3A-421F-9C55-B7AC7F79445A}</a:tableStyleId>
              </a:tblPr>
              <a:tblGrid>
                <a:gridCol w="4043925">
                  <a:extLst>
                    <a:ext uri="{9D8B030D-6E8A-4147-A177-3AD203B41FA5}">
                      <a16:colId xmlns:a16="http://schemas.microsoft.com/office/drawing/2014/main" val="20000"/>
                    </a:ext>
                  </a:extLst>
                </a:gridCol>
                <a:gridCol w="4043925">
                  <a:extLst>
                    <a:ext uri="{9D8B030D-6E8A-4147-A177-3AD203B41FA5}">
                      <a16:colId xmlns:a16="http://schemas.microsoft.com/office/drawing/2014/main" val="20001"/>
                    </a:ext>
                  </a:extLst>
                </a:gridCol>
              </a:tblGrid>
              <a:tr h="259600">
                <a:tc gridSpan="2">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Introduction</a:t>
                      </a:r>
                      <a:endParaRPr sz="2000" b="1" u="none" strike="noStrike" cap="none">
                        <a:latin typeface="Century Gothic"/>
                        <a:ea typeface="Century Gothic"/>
                        <a:cs typeface="Century Gothic"/>
                        <a:sym typeface="Century Gothic"/>
                      </a:endParaRPr>
                    </a:p>
                  </a:txBody>
                  <a:tcPr marL="68575" marR="68575" marT="0" marB="0">
                    <a:solidFill>
                      <a:srgbClr val="D9D2E9"/>
                    </a:solidFill>
                  </a:tcPr>
                </a:tc>
                <a:tc hMerge="1">
                  <a:txBody>
                    <a:bodyPr/>
                    <a:lstStyle/>
                    <a:p>
                      <a:endParaRPr lang="en-US"/>
                    </a:p>
                  </a:txBody>
                  <a:tcPr/>
                </a:tc>
                <a:extLst>
                  <a:ext uri="{0D108BD9-81ED-4DB2-BD59-A6C34878D82A}">
                    <a16:rowId xmlns:a16="http://schemas.microsoft.com/office/drawing/2014/main" val="10000"/>
                  </a:ext>
                </a:extLst>
              </a:tr>
              <a:tr h="592550">
                <a:tc gridSpan="2">
                  <a:txBody>
                    <a:bodyPr/>
                    <a:lstStyle/>
                    <a:p>
                      <a:pPr marL="0" marR="0" lvl="0" indent="0" algn="l" rtl="0">
                        <a:lnSpc>
                          <a:spcPct val="100000"/>
                        </a:lnSpc>
                        <a:spcBef>
                          <a:spcPts val="0"/>
                        </a:spcBef>
                        <a:spcAft>
                          <a:spcPts val="0"/>
                        </a:spcAft>
                        <a:buClr>
                          <a:srgbClr val="000000"/>
                        </a:buClr>
                        <a:buSzPts val="1100"/>
                        <a:buFont typeface="Arial"/>
                        <a:buNone/>
                      </a:pPr>
                      <a:r>
                        <a:rPr lang="en-US" sz="2000">
                          <a:latin typeface="Century Gothic"/>
                          <a:ea typeface="Century Gothic"/>
                          <a:cs typeface="Century Gothic"/>
                          <a:sym typeface="Century Gothic"/>
                        </a:rPr>
                        <a:t>We all know that our air is polluted. There are too many greenhouse gasses that make the earth warmer. This causes...</a:t>
                      </a:r>
                      <a:endParaRPr sz="20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1"/>
                  </a:ext>
                </a:extLst>
              </a:tr>
              <a:tr h="259600">
                <a:tc gridSpan="2">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Supporting Evidence 1</a:t>
                      </a:r>
                      <a:endParaRPr sz="2000" b="1" u="none" strike="noStrike" cap="none">
                        <a:latin typeface="Century Gothic"/>
                        <a:ea typeface="Century Gothic"/>
                        <a:cs typeface="Century Gothic"/>
                        <a:sym typeface="Century Gothic"/>
                      </a:endParaRPr>
                    </a:p>
                  </a:txBody>
                  <a:tcPr marL="68575" marR="68575" marT="0" marB="0">
                    <a:solidFill>
                      <a:srgbClr val="D9D2E9"/>
                    </a:solidFill>
                  </a:tcPr>
                </a:tc>
                <a:tc hMerge="1">
                  <a:txBody>
                    <a:bodyPr/>
                    <a:lstStyle/>
                    <a:p>
                      <a:endParaRPr lang="en-US"/>
                    </a:p>
                  </a:txBody>
                  <a:tcPr/>
                </a:tc>
                <a:extLst>
                  <a:ext uri="{0D108BD9-81ED-4DB2-BD59-A6C34878D82A}">
                    <a16:rowId xmlns:a16="http://schemas.microsoft.com/office/drawing/2014/main" val="10002"/>
                  </a:ext>
                </a:extLst>
              </a:tr>
              <a:tr h="1691950">
                <a:tc gridSpan="2">
                  <a:txBody>
                    <a:bodyPr/>
                    <a:lstStyle/>
                    <a:p>
                      <a:pPr marL="0" marR="0" lvl="0" indent="0" algn="l" rtl="0">
                        <a:lnSpc>
                          <a:spcPct val="100000"/>
                        </a:lnSpc>
                        <a:spcBef>
                          <a:spcPts val="1200"/>
                        </a:spcBef>
                        <a:spcAft>
                          <a:spcPts val="0"/>
                        </a:spcAft>
                        <a:buNone/>
                      </a:pPr>
                      <a:r>
                        <a:rPr lang="en-US" sz="2000">
                          <a:latin typeface="Century Gothic"/>
                          <a:ea typeface="Century Gothic"/>
                          <a:cs typeface="Century Gothic"/>
                          <a:sym typeface="Century Gothic"/>
                        </a:rPr>
                        <a:t>Recycle. If you recycle half of your family’s waste…</a:t>
                      </a:r>
                      <a:endParaRPr sz="20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endParaRPr sz="20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r>
                        <a:rPr lang="en-US" sz="2000">
                          <a:latin typeface="Century Gothic"/>
                          <a:ea typeface="Century Gothic"/>
                          <a:cs typeface="Century Gothic"/>
                          <a:sym typeface="Century Gothic"/>
                        </a:rPr>
                        <a:t>Drive less. Instead of driving yourself, take...</a:t>
                      </a:r>
                      <a:endParaRPr sz="20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34" name="Google Shape;434;ga3b0e4e55e_0_0"/>
          <p:cNvSpPr/>
          <p:nvPr/>
        </p:nvSpPr>
        <p:spPr>
          <a:xfrm>
            <a:off x="8014525" y="241625"/>
            <a:ext cx="744600" cy="1056600"/>
          </a:xfrm>
          <a:prstGeom prst="roundRect">
            <a:avLst>
              <a:gd name="adj" fmla="val 16667"/>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a3b0e4e55e_0_0"/>
          <p:cNvSpPr/>
          <p:nvPr/>
        </p:nvSpPr>
        <p:spPr>
          <a:xfrm>
            <a:off x="8084525" y="792974"/>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a3b0e4e55e_0_0"/>
          <p:cNvSpPr/>
          <p:nvPr/>
        </p:nvSpPr>
        <p:spPr>
          <a:xfrm>
            <a:off x="8079750" y="323075"/>
            <a:ext cx="608400" cy="867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a3b0e4e55e_0_0"/>
          <p:cNvSpPr/>
          <p:nvPr/>
        </p:nvSpPr>
        <p:spPr>
          <a:xfrm>
            <a:off x="8079750" y="438712"/>
            <a:ext cx="608400" cy="1395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ga3b0e4e55e_0_0"/>
          <p:cNvSpPr/>
          <p:nvPr/>
        </p:nvSpPr>
        <p:spPr>
          <a:xfrm>
            <a:off x="8084523" y="616708"/>
            <a:ext cx="608400" cy="1395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a3b0e4e55e_0_0"/>
          <p:cNvSpPr/>
          <p:nvPr/>
        </p:nvSpPr>
        <p:spPr>
          <a:xfrm>
            <a:off x="8084523" y="1125839"/>
            <a:ext cx="608400" cy="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ga3b0e4e55e_0_0"/>
          <p:cNvSpPr/>
          <p:nvPr/>
        </p:nvSpPr>
        <p:spPr>
          <a:xfrm>
            <a:off x="8113208" y="839625"/>
            <a:ext cx="251700" cy="202800"/>
          </a:xfrm>
          <a:prstGeom prst="rect">
            <a:avLst/>
          </a:prstGeom>
          <a:no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a3b0e4e55e_0_0"/>
          <p:cNvSpPr/>
          <p:nvPr/>
        </p:nvSpPr>
        <p:spPr>
          <a:xfrm>
            <a:off x="8402983" y="839632"/>
            <a:ext cx="251700" cy="202800"/>
          </a:xfrm>
          <a:prstGeom prst="rect">
            <a:avLst/>
          </a:prstGeom>
          <a:solidFill>
            <a:srgbClr val="FFFFFF"/>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ga3b0e4e55e_0_17"/>
          <p:cNvPicPr preferRelativeResize="0"/>
          <p:nvPr/>
        </p:nvPicPr>
        <p:blipFill rotWithShape="1">
          <a:blip r:embed="rId4">
            <a:alphaModFix/>
          </a:blip>
          <a:srcRect l="17845" r="19361" b="82005"/>
          <a:stretch/>
        </p:blipFill>
        <p:spPr>
          <a:xfrm>
            <a:off x="2181961" y="231275"/>
            <a:ext cx="4695313" cy="1233975"/>
          </a:xfrm>
          <a:prstGeom prst="rect">
            <a:avLst/>
          </a:prstGeom>
          <a:noFill/>
          <a:ln>
            <a:noFill/>
          </a:ln>
        </p:spPr>
      </p:pic>
      <p:pic>
        <p:nvPicPr>
          <p:cNvPr id="447" name="Google Shape;447;ga3b0e4e55e_0_17"/>
          <p:cNvPicPr preferRelativeResize="0"/>
          <p:nvPr/>
        </p:nvPicPr>
        <p:blipFill rotWithShape="1">
          <a:blip r:embed="rId5">
            <a:alphaModFix/>
          </a:blip>
          <a:srcRect/>
          <a:stretch/>
        </p:blipFill>
        <p:spPr>
          <a:xfrm>
            <a:off x="0" y="0"/>
            <a:ext cx="9144000" cy="6857999"/>
          </a:xfrm>
          <a:prstGeom prst="rect">
            <a:avLst/>
          </a:prstGeom>
          <a:noFill/>
          <a:ln>
            <a:noFill/>
          </a:ln>
        </p:spPr>
      </p:pic>
      <p:pic>
        <p:nvPicPr>
          <p:cNvPr id="448" name="Google Shape;448;ga3b0e4e55e_0_17"/>
          <p:cNvPicPr preferRelativeResize="0"/>
          <p:nvPr/>
        </p:nvPicPr>
        <p:blipFill rotWithShape="1">
          <a:blip r:embed="rId6">
            <a:alphaModFix/>
          </a:blip>
          <a:srcRect r="83249" b="88080"/>
          <a:stretch/>
        </p:blipFill>
        <p:spPr>
          <a:xfrm>
            <a:off x="0" y="0"/>
            <a:ext cx="1531500" cy="817425"/>
          </a:xfrm>
          <a:prstGeom prst="rect">
            <a:avLst/>
          </a:prstGeom>
          <a:noFill/>
          <a:ln>
            <a:noFill/>
          </a:ln>
        </p:spPr>
      </p:pic>
      <p:sp>
        <p:nvSpPr>
          <p:cNvPr id="449" name="Google Shape;449;ga3b0e4e55e_0_17"/>
          <p:cNvSpPr txBox="1"/>
          <p:nvPr/>
        </p:nvSpPr>
        <p:spPr>
          <a:xfrm>
            <a:off x="2525400" y="387675"/>
            <a:ext cx="4093200" cy="817500"/>
          </a:xfrm>
          <a:prstGeom prst="rect">
            <a:avLst/>
          </a:prstGeom>
          <a:noFill/>
          <a:ln>
            <a:noFill/>
          </a:ln>
        </p:spPr>
        <p:txBody>
          <a:bodyPr spcFirstLastPara="1" wrap="square" lIns="91425" tIns="18287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Retell</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9900FF"/>
              </a:solidFill>
              <a:latin typeface="Century Gothic"/>
              <a:ea typeface="Century Gothic"/>
              <a:cs typeface="Century Gothic"/>
              <a:sym typeface="Century Gothic"/>
            </a:endParaRPr>
          </a:p>
        </p:txBody>
      </p:sp>
      <p:graphicFrame>
        <p:nvGraphicFramePr>
          <p:cNvPr id="450" name="Google Shape;450;ga3b0e4e55e_0_17"/>
          <p:cNvGraphicFramePr/>
          <p:nvPr/>
        </p:nvGraphicFramePr>
        <p:xfrm>
          <a:off x="681350" y="1383525"/>
          <a:ext cx="7929550" cy="4609545"/>
        </p:xfrm>
        <a:graphic>
          <a:graphicData uri="http://schemas.openxmlformats.org/drawingml/2006/table">
            <a:tbl>
              <a:tblPr bandRow="1">
                <a:noFill/>
                <a:tableStyleId>{B15FDA1E-1A3A-421F-9C55-B7AC7F79445A}</a:tableStyleId>
              </a:tblPr>
              <a:tblGrid>
                <a:gridCol w="3964775">
                  <a:extLst>
                    <a:ext uri="{9D8B030D-6E8A-4147-A177-3AD203B41FA5}">
                      <a16:colId xmlns:a16="http://schemas.microsoft.com/office/drawing/2014/main" val="20000"/>
                    </a:ext>
                  </a:extLst>
                </a:gridCol>
                <a:gridCol w="3964775">
                  <a:extLst>
                    <a:ext uri="{9D8B030D-6E8A-4147-A177-3AD203B41FA5}">
                      <a16:colId xmlns:a16="http://schemas.microsoft.com/office/drawing/2014/main" val="20001"/>
                    </a:ext>
                  </a:extLst>
                </a:gridCol>
              </a:tblGrid>
              <a:tr h="429075">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Supporting Evidence 2</a:t>
                      </a:r>
                      <a:endParaRPr sz="1800" b="1" u="none" strike="noStrike" cap="none">
                        <a:latin typeface="Century Gothic"/>
                        <a:ea typeface="Century Gothic"/>
                        <a:cs typeface="Century Gothic"/>
                        <a:sym typeface="Century Gothic"/>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hMerge="1">
                  <a:txBody>
                    <a:bodyPr/>
                    <a:lstStyle/>
                    <a:p>
                      <a:endParaRPr lang="en-US"/>
                    </a:p>
                  </a:txBody>
                  <a:tcPr/>
                </a:tc>
                <a:extLst>
                  <a:ext uri="{0D108BD9-81ED-4DB2-BD59-A6C34878D82A}">
                    <a16:rowId xmlns:a16="http://schemas.microsoft.com/office/drawing/2014/main" val="10000"/>
                  </a:ext>
                </a:extLst>
              </a:tr>
              <a:tr h="429075">
                <a:tc gridSpan="2">
                  <a:txBody>
                    <a:bodyPr/>
                    <a:lstStyle/>
                    <a:p>
                      <a:pPr marL="0" marR="0" lvl="0" indent="0" algn="l" rtl="0">
                        <a:lnSpc>
                          <a:spcPct val="100000"/>
                        </a:lnSpc>
                        <a:spcBef>
                          <a:spcPts val="1200"/>
                        </a:spcBef>
                        <a:spcAft>
                          <a:spcPts val="0"/>
                        </a:spcAft>
                        <a:buNone/>
                      </a:pPr>
                      <a:r>
                        <a:rPr lang="en-US" sz="1800">
                          <a:latin typeface="Century Gothic"/>
                          <a:ea typeface="Century Gothic"/>
                          <a:cs typeface="Century Gothic"/>
                          <a:sym typeface="Century Gothic"/>
                        </a:rPr>
                        <a:t>Eat less beef, lamb, and mutton. Cows, sheep, and goats create…</a:t>
                      </a:r>
                      <a:endParaRPr sz="18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r>
                        <a:rPr lang="en-US" sz="1800">
                          <a:latin typeface="Century Gothic"/>
                          <a:ea typeface="Century Gothic"/>
                          <a:cs typeface="Century Gothic"/>
                          <a:sym typeface="Century Gothic"/>
                        </a:rPr>
                        <a:t>Save electricity. Turn lights and other electrical devices off when you aren’t using them. Use less...</a:t>
                      </a:r>
                      <a:endParaRPr sz="1800">
                        <a:latin typeface="Century Gothic"/>
                        <a:ea typeface="Century Gothic"/>
                        <a:cs typeface="Century Gothic"/>
                        <a:sym typeface="Century Gothic"/>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429075">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Counterargument</a:t>
                      </a:r>
                      <a:endParaRPr sz="1800" b="1" u="none" strike="noStrike" cap="none">
                        <a:latin typeface="Century Gothic"/>
                        <a:ea typeface="Century Gothic"/>
                        <a:cs typeface="Century Gothic"/>
                        <a:sym typeface="Century Gothic"/>
                      </a:endParaRPr>
                    </a:p>
                  </a:txBody>
                  <a:tcPr marL="68575" marR="68575" marT="0" marB="0">
                    <a:lnT w="9525" cap="flat" cmpd="sng">
                      <a:solidFill>
                        <a:srgbClr val="000000"/>
                      </a:solidFill>
                      <a:prstDash val="solid"/>
                      <a:round/>
                      <a:headEnd type="none" w="sm" len="sm"/>
                      <a:tailEnd type="none" w="sm" len="sm"/>
                    </a:lnT>
                    <a:solidFill>
                      <a:srgbClr val="D9D2E9"/>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Response</a:t>
                      </a:r>
                      <a:endParaRPr sz="1800" b="1" u="none" strike="noStrike" cap="none">
                        <a:latin typeface="Century Gothic"/>
                        <a:ea typeface="Century Gothic"/>
                        <a:cs typeface="Century Gothic"/>
                        <a:sym typeface="Century Gothic"/>
                      </a:endParaRPr>
                    </a:p>
                  </a:txBody>
                  <a:tcPr marL="68575" marR="68575" marT="0" marB="0">
                    <a:lnT w="9525" cap="flat" cmpd="sng">
                      <a:solidFill>
                        <a:srgbClr val="000000"/>
                      </a:solidFill>
                      <a:prstDash val="solid"/>
                      <a:round/>
                      <a:headEnd type="none" w="sm" len="sm"/>
                      <a:tailEnd type="none" w="sm" len="sm"/>
                    </a:lnT>
                    <a:solidFill>
                      <a:srgbClr val="D9D2E9"/>
                    </a:solidFill>
                  </a:tcPr>
                </a:tc>
                <a:extLst>
                  <a:ext uri="{0D108BD9-81ED-4DB2-BD59-A6C34878D82A}">
                    <a16:rowId xmlns:a16="http://schemas.microsoft.com/office/drawing/2014/main" val="10002"/>
                  </a:ext>
                </a:extLst>
              </a:tr>
              <a:tr h="1258600">
                <a:tc>
                  <a:txBody>
                    <a:bodyPr/>
                    <a:lstStyle/>
                    <a:p>
                      <a:pPr marL="0" marR="0" lvl="0" indent="0" algn="l" rtl="0">
                        <a:lnSpc>
                          <a:spcPct val="100000"/>
                        </a:lnSpc>
                        <a:spcBef>
                          <a:spcPts val="0"/>
                        </a:spcBef>
                        <a:spcAft>
                          <a:spcPts val="0"/>
                        </a:spcAft>
                        <a:buClr>
                          <a:srgbClr val="000000"/>
                        </a:buClr>
                        <a:buSzPts val="1100"/>
                        <a:buFont typeface="Arial"/>
                        <a:buNone/>
                      </a:pPr>
                      <a:r>
                        <a:rPr lang="en-US" sz="1800">
                          <a:latin typeface="Century Gothic"/>
                          <a:ea typeface="Century Gothic"/>
                          <a:cs typeface="Century Gothic"/>
                          <a:sym typeface="Century Gothic"/>
                        </a:rPr>
                        <a:t>Some argue that we can’t slow down our productivity while we are quickly developing. Why should China...</a:t>
                      </a:r>
                      <a:endParaRPr sz="1800">
                        <a:latin typeface="Century Gothic"/>
                        <a:ea typeface="Century Gothic"/>
                        <a:cs typeface="Century Gothic"/>
                        <a:sym typeface="Century Gothic"/>
                      </a:endParaRPr>
                    </a:p>
                  </a:txBody>
                  <a:tcPr marL="68575" marR="68575" marT="0" marB="0"/>
                </a:tc>
                <a:tc>
                  <a:txBody>
                    <a:bodyPr/>
                    <a:lstStyle/>
                    <a:p>
                      <a:pPr marL="0" marR="0" lvl="0" indent="0" algn="l" rtl="0">
                        <a:lnSpc>
                          <a:spcPct val="100000"/>
                        </a:lnSpc>
                        <a:spcBef>
                          <a:spcPts val="0"/>
                        </a:spcBef>
                        <a:spcAft>
                          <a:spcPts val="0"/>
                        </a:spcAft>
                        <a:buClr>
                          <a:srgbClr val="000000"/>
                        </a:buClr>
                        <a:buSzPts val="1100"/>
                        <a:buFont typeface="Arial"/>
                        <a:buNone/>
                      </a:pPr>
                      <a:r>
                        <a:rPr lang="en-US" sz="1800">
                          <a:latin typeface="Century Gothic"/>
                          <a:ea typeface="Century Gothic"/>
                          <a:cs typeface="Century Gothic"/>
                          <a:sym typeface="Century Gothic"/>
                        </a:rPr>
                        <a:t>Well, first, China has far more people than other countries. So, the impact on the environment could be much bigger. Also, China is already proving that...</a:t>
                      </a:r>
                      <a:endParaRPr sz="1800">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3"/>
                  </a:ext>
                </a:extLst>
              </a:tr>
              <a:tr h="429075">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Conclusion</a:t>
                      </a:r>
                      <a:endParaRPr sz="1800" b="1" u="none" strike="noStrike" cap="none">
                        <a:latin typeface="Century Gothic"/>
                        <a:ea typeface="Century Gothic"/>
                        <a:cs typeface="Century Gothic"/>
                        <a:sym typeface="Century Gothic"/>
                      </a:endParaRPr>
                    </a:p>
                  </a:txBody>
                  <a:tcPr marL="68575" marR="68575" marT="0" marB="0">
                    <a:solidFill>
                      <a:srgbClr val="D9D2E9"/>
                    </a:solidFill>
                  </a:tcPr>
                </a:tc>
                <a:tc hMerge="1">
                  <a:txBody>
                    <a:bodyPr/>
                    <a:lstStyle/>
                    <a:p>
                      <a:endParaRPr lang="en-US"/>
                    </a:p>
                  </a:txBody>
                  <a:tcPr/>
                </a:tc>
                <a:extLst>
                  <a:ext uri="{0D108BD9-81ED-4DB2-BD59-A6C34878D82A}">
                    <a16:rowId xmlns:a16="http://schemas.microsoft.com/office/drawing/2014/main" val="10004"/>
                  </a:ext>
                </a:extLst>
              </a:tr>
              <a:tr h="705575">
                <a:tc gridSpan="2">
                  <a:txBody>
                    <a:bodyPr/>
                    <a:lstStyle/>
                    <a:p>
                      <a:pPr marL="0" marR="0" lvl="0" indent="0" algn="l" rtl="0">
                        <a:lnSpc>
                          <a:spcPct val="100000"/>
                        </a:lnSpc>
                        <a:spcBef>
                          <a:spcPts val="1200"/>
                        </a:spcBef>
                        <a:spcAft>
                          <a:spcPts val="0"/>
                        </a:spcAft>
                        <a:buClr>
                          <a:srgbClr val="000000"/>
                        </a:buClr>
                        <a:buSzPts val="1100"/>
                        <a:buFont typeface="Arial"/>
                        <a:buNone/>
                      </a:pPr>
                      <a:r>
                        <a:rPr lang="en-US" sz="1800">
                          <a:latin typeface="Century Gothic"/>
                          <a:ea typeface="Century Gothic"/>
                          <a:cs typeface="Century Gothic"/>
                          <a:sym typeface="Century Gothic"/>
                        </a:rPr>
                        <a:t>China has the chance to prove to the world that an economy can grow without harming the environment. We should all be proud…</a:t>
                      </a:r>
                      <a:endParaRPr sz="1800">
                        <a:latin typeface="Century Gothic"/>
                        <a:ea typeface="Century Gothic"/>
                        <a:cs typeface="Century Gothic"/>
                        <a:sym typeface="Century Gothic"/>
                      </a:endParaRPr>
                    </a:p>
                    <a:p>
                      <a:pPr marL="0" marR="0" lvl="0" indent="0" algn="l" rtl="0">
                        <a:lnSpc>
                          <a:spcPct val="100000"/>
                        </a:lnSpc>
                        <a:spcBef>
                          <a:spcPts val="1200"/>
                        </a:spcBef>
                        <a:spcAft>
                          <a:spcPts val="0"/>
                        </a:spcAft>
                        <a:buClr>
                          <a:srgbClr val="000000"/>
                        </a:buClr>
                        <a:buSzPts val="1100"/>
                        <a:buFont typeface="Arial"/>
                        <a:buNone/>
                      </a:pPr>
                      <a:r>
                        <a:rPr lang="en-US" sz="1800">
                          <a:latin typeface="Century Gothic"/>
                          <a:ea typeface="Century Gothic"/>
                          <a:cs typeface="Century Gothic"/>
                          <a:sym typeface="Century Gothic"/>
                        </a:rPr>
                        <a:t>China is one of the world’s leading economies. Let’s also...</a:t>
                      </a:r>
                      <a:endParaRPr sz="18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451" name="Google Shape;451;ga3b0e4e55e_0_17"/>
          <p:cNvSpPr/>
          <p:nvPr/>
        </p:nvSpPr>
        <p:spPr>
          <a:xfrm>
            <a:off x="8014500" y="319963"/>
            <a:ext cx="744600" cy="1056600"/>
          </a:xfrm>
          <a:prstGeom prst="roundRect">
            <a:avLst>
              <a:gd name="adj" fmla="val 1666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a3b0e4e55e_0_17"/>
          <p:cNvSpPr/>
          <p:nvPr/>
        </p:nvSpPr>
        <p:spPr>
          <a:xfrm>
            <a:off x="8084500" y="871312"/>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a3b0e4e55e_0_17"/>
          <p:cNvSpPr/>
          <p:nvPr/>
        </p:nvSpPr>
        <p:spPr>
          <a:xfrm>
            <a:off x="8079725" y="401413"/>
            <a:ext cx="608400" cy="867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ga3b0e4e55e_0_17"/>
          <p:cNvSpPr/>
          <p:nvPr/>
        </p:nvSpPr>
        <p:spPr>
          <a:xfrm>
            <a:off x="8079725" y="517050"/>
            <a:ext cx="608400" cy="1395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a3b0e4e55e_0_17"/>
          <p:cNvSpPr/>
          <p:nvPr/>
        </p:nvSpPr>
        <p:spPr>
          <a:xfrm>
            <a:off x="8084498" y="695045"/>
            <a:ext cx="608400" cy="1395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ga3b0e4e55e_0_17"/>
          <p:cNvSpPr/>
          <p:nvPr/>
        </p:nvSpPr>
        <p:spPr>
          <a:xfrm>
            <a:off x="8084498" y="1204177"/>
            <a:ext cx="608400" cy="867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a3b0e4e55e_0_17"/>
          <p:cNvSpPr/>
          <p:nvPr/>
        </p:nvSpPr>
        <p:spPr>
          <a:xfrm>
            <a:off x="8113183" y="917963"/>
            <a:ext cx="251700" cy="202800"/>
          </a:xfrm>
          <a:prstGeom prst="rect">
            <a:avLst/>
          </a:prstGeom>
          <a:solidFill>
            <a:srgbClr val="D9D2E9"/>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ga3b0e4e55e_0_17"/>
          <p:cNvSpPr/>
          <p:nvPr/>
        </p:nvSpPr>
        <p:spPr>
          <a:xfrm>
            <a:off x="8402958" y="917970"/>
            <a:ext cx="251700" cy="202800"/>
          </a:xfrm>
          <a:prstGeom prst="rect">
            <a:avLst/>
          </a:prstGeom>
          <a:solidFill>
            <a:srgbClr val="D9D2E9"/>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ga1a37e604b_0_25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64" name="Google Shape;464;ga1a37e604b_0_257"/>
          <p:cNvPicPr preferRelativeResize="0"/>
          <p:nvPr/>
        </p:nvPicPr>
        <p:blipFill rotWithShape="1">
          <a:blip r:embed="rId4">
            <a:alphaModFix/>
          </a:blip>
          <a:srcRect l="17845" r="19361" b="82006"/>
          <a:stretch/>
        </p:blipFill>
        <p:spPr>
          <a:xfrm>
            <a:off x="1583838" y="146825"/>
            <a:ext cx="6610775" cy="1233977"/>
          </a:xfrm>
          <a:prstGeom prst="rect">
            <a:avLst/>
          </a:prstGeom>
          <a:noFill/>
          <a:ln>
            <a:noFill/>
          </a:ln>
        </p:spPr>
      </p:pic>
      <p:pic>
        <p:nvPicPr>
          <p:cNvPr id="465" name="Google Shape;465;ga1a37e604b_0_257"/>
          <p:cNvPicPr preferRelativeResize="0"/>
          <p:nvPr/>
        </p:nvPicPr>
        <p:blipFill rotWithShape="1">
          <a:blip r:embed="rId5">
            <a:alphaModFix/>
          </a:blip>
          <a:srcRect b="88081"/>
          <a:stretch/>
        </p:blipFill>
        <p:spPr>
          <a:xfrm>
            <a:off x="0" y="0"/>
            <a:ext cx="9144000" cy="817419"/>
          </a:xfrm>
          <a:prstGeom prst="rect">
            <a:avLst/>
          </a:prstGeom>
          <a:noFill/>
          <a:ln>
            <a:noFill/>
          </a:ln>
        </p:spPr>
      </p:pic>
      <p:sp>
        <p:nvSpPr>
          <p:cNvPr id="466" name="Google Shape;466;ga1a37e604b_0_257"/>
          <p:cNvSpPr txBox="1"/>
          <p:nvPr/>
        </p:nvSpPr>
        <p:spPr>
          <a:xfrm>
            <a:off x="2231575" y="457200"/>
            <a:ext cx="5214300" cy="70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Teacher Feedback</a:t>
            </a:r>
            <a:endParaRPr sz="3000" b="1" i="0" u="none" strike="noStrike" cap="none">
              <a:solidFill>
                <a:srgbClr val="9900FF"/>
              </a:solidFill>
              <a:latin typeface="Century Gothic"/>
              <a:ea typeface="Century Gothic"/>
              <a:cs typeface="Century Gothic"/>
              <a:sym typeface="Century Gothic"/>
            </a:endParaRPr>
          </a:p>
        </p:txBody>
      </p:sp>
      <p:graphicFrame>
        <p:nvGraphicFramePr>
          <p:cNvPr id="467" name="Google Shape;467;ga1a37e604b_0_257"/>
          <p:cNvGraphicFramePr/>
          <p:nvPr/>
        </p:nvGraphicFramePr>
        <p:xfrm>
          <a:off x="533400" y="1661150"/>
          <a:ext cx="3000000" cy="3000000"/>
        </p:xfrm>
        <a:graphic>
          <a:graphicData uri="http://schemas.openxmlformats.org/drawingml/2006/table">
            <a:tbl>
              <a:tblPr>
                <a:noFill/>
                <a:tableStyleId>{5D0CD2D9-983B-4549-9276-62017144DB6D}</a:tableStyleId>
              </a:tblPr>
              <a:tblGrid>
                <a:gridCol w="1845125">
                  <a:extLst>
                    <a:ext uri="{9D8B030D-6E8A-4147-A177-3AD203B41FA5}">
                      <a16:colId xmlns:a16="http://schemas.microsoft.com/office/drawing/2014/main" val="20000"/>
                    </a:ext>
                  </a:extLst>
                </a:gridCol>
                <a:gridCol w="1247925">
                  <a:extLst>
                    <a:ext uri="{9D8B030D-6E8A-4147-A177-3AD203B41FA5}">
                      <a16:colId xmlns:a16="http://schemas.microsoft.com/office/drawing/2014/main" val="20001"/>
                    </a:ext>
                  </a:extLst>
                </a:gridCol>
                <a:gridCol w="1247925">
                  <a:extLst>
                    <a:ext uri="{9D8B030D-6E8A-4147-A177-3AD203B41FA5}">
                      <a16:colId xmlns:a16="http://schemas.microsoft.com/office/drawing/2014/main" val="20002"/>
                    </a:ext>
                  </a:extLst>
                </a:gridCol>
                <a:gridCol w="1247925">
                  <a:extLst>
                    <a:ext uri="{9D8B030D-6E8A-4147-A177-3AD203B41FA5}">
                      <a16:colId xmlns:a16="http://schemas.microsoft.com/office/drawing/2014/main" val="20003"/>
                    </a:ext>
                  </a:extLst>
                </a:gridCol>
                <a:gridCol w="1247925">
                  <a:extLst>
                    <a:ext uri="{9D8B030D-6E8A-4147-A177-3AD203B41FA5}">
                      <a16:colId xmlns:a16="http://schemas.microsoft.com/office/drawing/2014/main" val="20004"/>
                    </a:ext>
                  </a:extLst>
                </a:gridCol>
                <a:gridCol w="1247925">
                  <a:extLst>
                    <a:ext uri="{9D8B030D-6E8A-4147-A177-3AD203B41FA5}">
                      <a16:colId xmlns:a16="http://schemas.microsoft.com/office/drawing/2014/main" val="20005"/>
                    </a:ext>
                  </a:extLst>
                </a:gridCol>
              </a:tblGrid>
              <a:tr h="53535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1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Poor</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2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Fair</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3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Good</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4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Very good</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5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Excellent</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0"/>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rate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1"/>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volume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2"/>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pitch</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3"/>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pausing</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4"/>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intonation</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5"/>
                  </a:ext>
                </a:extLst>
              </a:tr>
              <a:tr h="77917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body language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6"/>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engagement</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ga3b0e4e55e_0_475"/>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73" name="Google Shape;473;ga3b0e4e55e_0_475"/>
          <p:cNvPicPr preferRelativeResize="0"/>
          <p:nvPr/>
        </p:nvPicPr>
        <p:blipFill rotWithShape="1">
          <a:blip r:embed="rId4">
            <a:alphaModFix/>
          </a:blip>
          <a:srcRect l="17845" r="19361" b="82006"/>
          <a:stretch/>
        </p:blipFill>
        <p:spPr>
          <a:xfrm>
            <a:off x="1583838" y="146825"/>
            <a:ext cx="6610775" cy="1233977"/>
          </a:xfrm>
          <a:prstGeom prst="rect">
            <a:avLst/>
          </a:prstGeom>
          <a:noFill/>
          <a:ln>
            <a:noFill/>
          </a:ln>
        </p:spPr>
      </p:pic>
      <p:pic>
        <p:nvPicPr>
          <p:cNvPr id="474" name="Google Shape;474;ga3b0e4e55e_0_475"/>
          <p:cNvPicPr preferRelativeResize="0"/>
          <p:nvPr/>
        </p:nvPicPr>
        <p:blipFill rotWithShape="1">
          <a:blip r:embed="rId5">
            <a:alphaModFix/>
          </a:blip>
          <a:srcRect b="88081"/>
          <a:stretch/>
        </p:blipFill>
        <p:spPr>
          <a:xfrm>
            <a:off x="0" y="0"/>
            <a:ext cx="9144000" cy="817419"/>
          </a:xfrm>
          <a:prstGeom prst="rect">
            <a:avLst/>
          </a:prstGeom>
          <a:noFill/>
          <a:ln>
            <a:noFill/>
          </a:ln>
        </p:spPr>
      </p:pic>
      <p:sp>
        <p:nvSpPr>
          <p:cNvPr id="475" name="Google Shape;475;ga3b0e4e55e_0_475"/>
          <p:cNvSpPr txBox="1"/>
          <p:nvPr/>
        </p:nvSpPr>
        <p:spPr>
          <a:xfrm>
            <a:off x="378450" y="1377500"/>
            <a:ext cx="8387100" cy="63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400" b="1" i="0" u="none" strike="noStrike" cap="none">
                <a:solidFill>
                  <a:srgbClr val="9900FF"/>
                </a:solidFill>
                <a:latin typeface="Century Gothic"/>
                <a:ea typeface="Century Gothic"/>
                <a:cs typeface="Century Gothic"/>
                <a:sym typeface="Century Gothic"/>
              </a:rPr>
              <a:t>Give your speech, and rate your own delivery.</a:t>
            </a:r>
            <a:endParaRPr sz="2400" b="1" i="1"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2"/>
              </a:solidFill>
              <a:latin typeface="Century Gothic"/>
              <a:ea typeface="Century Gothic"/>
              <a:cs typeface="Century Gothic"/>
              <a:sym typeface="Century Gothic"/>
            </a:endParaRPr>
          </a:p>
        </p:txBody>
      </p:sp>
      <p:sp>
        <p:nvSpPr>
          <p:cNvPr id="476" name="Google Shape;476;ga3b0e4e55e_0_475"/>
          <p:cNvSpPr txBox="1"/>
          <p:nvPr/>
        </p:nvSpPr>
        <p:spPr>
          <a:xfrm>
            <a:off x="1817925" y="405775"/>
            <a:ext cx="60525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Second Rehearsal</a:t>
            </a:r>
            <a:endParaRPr sz="3000" b="1" i="0" u="none" strike="noStrike" cap="none">
              <a:solidFill>
                <a:srgbClr val="9900FF"/>
              </a:solidFill>
              <a:latin typeface="Century Gothic"/>
              <a:ea typeface="Century Gothic"/>
              <a:cs typeface="Century Gothic"/>
              <a:sym typeface="Century Gothic"/>
            </a:endParaRPr>
          </a:p>
        </p:txBody>
      </p:sp>
      <p:pic>
        <p:nvPicPr>
          <p:cNvPr id="477" name="Google Shape;477;ga3b0e4e55e_0_475"/>
          <p:cNvPicPr preferRelativeResize="0"/>
          <p:nvPr/>
        </p:nvPicPr>
        <p:blipFill rotWithShape="1">
          <a:blip r:embed="rId6">
            <a:alphaModFix/>
          </a:blip>
          <a:srcRect/>
          <a:stretch/>
        </p:blipFill>
        <p:spPr>
          <a:xfrm rot="1101363" flipH="1">
            <a:off x="5486630" y="2059828"/>
            <a:ext cx="3386915" cy="4204027"/>
          </a:xfrm>
          <a:prstGeom prst="rect">
            <a:avLst/>
          </a:prstGeom>
          <a:noFill/>
          <a:ln>
            <a:noFill/>
          </a:ln>
        </p:spPr>
      </p:pic>
      <p:pic>
        <p:nvPicPr>
          <p:cNvPr id="478" name="Google Shape;478;ga3b0e4e55e_0_475"/>
          <p:cNvPicPr preferRelativeResize="0"/>
          <p:nvPr/>
        </p:nvPicPr>
        <p:blipFill rotWithShape="1">
          <a:blip r:embed="rId7">
            <a:alphaModFix/>
          </a:blip>
          <a:srcRect/>
          <a:stretch/>
        </p:blipFill>
        <p:spPr>
          <a:xfrm>
            <a:off x="455900" y="2335525"/>
            <a:ext cx="4858675" cy="3590600"/>
          </a:xfrm>
          <a:prstGeom prst="rect">
            <a:avLst/>
          </a:prstGeom>
          <a:noFill/>
          <a:ln w="19050" cap="flat" cmpd="sng">
            <a:solidFill>
              <a:srgbClr val="9900FF"/>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ga3b0e4e55e_0_108"/>
          <p:cNvPicPr preferRelativeResize="0"/>
          <p:nvPr/>
        </p:nvPicPr>
        <p:blipFill rotWithShape="1">
          <a:blip r:embed="rId3">
            <a:alphaModFix/>
          </a:blip>
          <a:srcRect l="17846" r="19359" b="82005"/>
          <a:stretch/>
        </p:blipFill>
        <p:spPr>
          <a:xfrm>
            <a:off x="2181961" y="231275"/>
            <a:ext cx="4695313" cy="1233975"/>
          </a:xfrm>
          <a:prstGeom prst="rect">
            <a:avLst/>
          </a:prstGeom>
          <a:noFill/>
          <a:ln>
            <a:noFill/>
          </a:ln>
        </p:spPr>
      </p:pic>
      <p:pic>
        <p:nvPicPr>
          <p:cNvPr id="484" name="Google Shape;484;ga3b0e4e55e_0_108"/>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485" name="Google Shape;485;ga3b0e4e55e_0_108"/>
          <p:cNvPicPr preferRelativeResize="0"/>
          <p:nvPr/>
        </p:nvPicPr>
        <p:blipFill rotWithShape="1">
          <a:blip r:embed="rId5">
            <a:alphaModFix/>
          </a:blip>
          <a:srcRect r="83249" b="88080"/>
          <a:stretch/>
        </p:blipFill>
        <p:spPr>
          <a:xfrm>
            <a:off x="0" y="0"/>
            <a:ext cx="1531500" cy="817425"/>
          </a:xfrm>
          <a:prstGeom prst="rect">
            <a:avLst/>
          </a:prstGeom>
          <a:noFill/>
          <a:ln>
            <a:noFill/>
          </a:ln>
        </p:spPr>
      </p:pic>
      <p:sp>
        <p:nvSpPr>
          <p:cNvPr id="486" name="Google Shape;486;ga3b0e4e55e_0_108"/>
          <p:cNvSpPr txBox="1"/>
          <p:nvPr/>
        </p:nvSpPr>
        <p:spPr>
          <a:xfrm>
            <a:off x="2525400" y="387600"/>
            <a:ext cx="4093200" cy="817500"/>
          </a:xfrm>
          <a:prstGeom prst="rect">
            <a:avLst/>
          </a:prstGeom>
          <a:noFill/>
          <a:ln>
            <a:noFill/>
          </a:ln>
        </p:spPr>
        <p:txBody>
          <a:bodyPr spcFirstLastPara="1" wrap="square" lIns="91425" tIns="18287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Retell</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0B670A"/>
              </a:solidFill>
              <a:latin typeface="Century Gothic"/>
              <a:ea typeface="Century Gothic"/>
              <a:cs typeface="Century Gothic"/>
              <a:sym typeface="Century Gothic"/>
            </a:endParaRPr>
          </a:p>
        </p:txBody>
      </p:sp>
      <p:sp>
        <p:nvSpPr>
          <p:cNvPr id="487" name="Google Shape;487;ga3b0e4e55e_0_108"/>
          <p:cNvSpPr txBox="1"/>
          <p:nvPr/>
        </p:nvSpPr>
        <p:spPr>
          <a:xfrm>
            <a:off x="604275" y="1338800"/>
            <a:ext cx="8233500" cy="9714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rgbClr val="9900FF"/>
              </a:buClr>
              <a:buSzPts val="2000"/>
              <a:buFont typeface="Century Gothic"/>
              <a:buAutoNum type="arabicPeriod"/>
            </a:pPr>
            <a:r>
              <a:rPr lang="en-US" sz="2000" b="1" i="0" u="none" strike="noStrike" cap="none">
                <a:solidFill>
                  <a:srgbClr val="9900FF"/>
                </a:solidFill>
                <a:latin typeface="Century Gothic"/>
                <a:ea typeface="Century Gothic"/>
                <a:cs typeface="Century Gothic"/>
                <a:sym typeface="Century Gothic"/>
              </a:rPr>
              <a:t>Retell as much of the speech as you can using important details from your graphic organizer. </a:t>
            </a:r>
            <a:endParaRPr sz="2000" b="1" i="0" u="none" strike="noStrike" cap="none">
              <a:solidFill>
                <a:srgbClr val="9900FF"/>
              </a:solidFill>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9900FF"/>
              </a:buClr>
              <a:buSzPts val="2000"/>
              <a:buFont typeface="Century Gothic"/>
              <a:buNone/>
            </a:pPr>
            <a:endParaRPr sz="2000" b="1" i="0" u="none" strike="noStrike" cap="none">
              <a:solidFill>
                <a:srgbClr val="9900FF"/>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rgbClr val="9900FF"/>
              </a:buClr>
              <a:buSzPts val="2000"/>
              <a:buFont typeface="Century Gothic"/>
              <a:buAutoNum type="arabicPeriod" startAt="2"/>
            </a:pPr>
            <a:r>
              <a:rPr lang="en-US" sz="2000" b="1" i="0" u="none" strike="noStrike" cap="none">
                <a:solidFill>
                  <a:srgbClr val="9900FF"/>
                </a:solidFill>
                <a:latin typeface="Century Gothic"/>
                <a:ea typeface="Century Gothic"/>
                <a:cs typeface="Century Gothic"/>
                <a:sym typeface="Century Gothic"/>
              </a:rPr>
              <a:t>Use the verbal and non-verbal skills you’ve been practicing.</a:t>
            </a:r>
            <a:endParaRPr sz="2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400"/>
              <a:buFont typeface="Arial"/>
              <a:buNone/>
            </a:pPr>
            <a:endParaRPr sz="2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entury Gothic"/>
              <a:ea typeface="Century Gothic"/>
              <a:cs typeface="Century Gothic"/>
              <a:sym typeface="Century Gothic"/>
            </a:endParaRPr>
          </a:p>
        </p:txBody>
      </p:sp>
      <p:graphicFrame>
        <p:nvGraphicFramePr>
          <p:cNvPr id="488" name="Google Shape;488;ga3b0e4e55e_0_108"/>
          <p:cNvGraphicFramePr/>
          <p:nvPr/>
        </p:nvGraphicFramePr>
        <p:xfrm>
          <a:off x="598500" y="2894675"/>
          <a:ext cx="3000000" cy="3000000"/>
        </p:xfrm>
        <a:graphic>
          <a:graphicData uri="http://schemas.openxmlformats.org/drawingml/2006/table">
            <a:tbl>
              <a:tblPr bandRow="1">
                <a:noFill/>
                <a:tableStyleId>{B15FDA1E-1A3A-421F-9C55-B7AC7F79445A}</a:tableStyleId>
              </a:tblPr>
              <a:tblGrid>
                <a:gridCol w="4043925">
                  <a:extLst>
                    <a:ext uri="{9D8B030D-6E8A-4147-A177-3AD203B41FA5}">
                      <a16:colId xmlns:a16="http://schemas.microsoft.com/office/drawing/2014/main" val="20000"/>
                    </a:ext>
                  </a:extLst>
                </a:gridCol>
                <a:gridCol w="4043925">
                  <a:extLst>
                    <a:ext uri="{9D8B030D-6E8A-4147-A177-3AD203B41FA5}">
                      <a16:colId xmlns:a16="http://schemas.microsoft.com/office/drawing/2014/main" val="20001"/>
                    </a:ext>
                  </a:extLst>
                </a:gridCol>
              </a:tblGrid>
              <a:tr h="287825">
                <a:tc gridSpan="2">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Introduction</a:t>
                      </a:r>
                      <a:endParaRPr sz="2000" b="1" u="none" strike="noStrike" cap="none">
                        <a:latin typeface="Century Gothic"/>
                        <a:ea typeface="Century Gothic"/>
                        <a:cs typeface="Century Gothic"/>
                        <a:sym typeface="Century Gothic"/>
                      </a:endParaRPr>
                    </a:p>
                  </a:txBody>
                  <a:tcPr marL="68575" marR="68575" marT="0" marB="0">
                    <a:solidFill>
                      <a:srgbClr val="D9D2E9"/>
                    </a:solidFill>
                  </a:tcPr>
                </a:tc>
                <a:tc hMerge="1">
                  <a:txBody>
                    <a:bodyPr/>
                    <a:lstStyle/>
                    <a:p>
                      <a:endParaRPr lang="en-US"/>
                    </a:p>
                  </a:txBody>
                  <a:tcPr/>
                </a:tc>
                <a:extLst>
                  <a:ext uri="{0D108BD9-81ED-4DB2-BD59-A6C34878D82A}">
                    <a16:rowId xmlns:a16="http://schemas.microsoft.com/office/drawing/2014/main" val="10000"/>
                  </a:ext>
                </a:extLst>
              </a:tr>
              <a:tr h="772850">
                <a:tc gridSpan="2">
                  <a:txBody>
                    <a:bodyPr/>
                    <a:lstStyle/>
                    <a:p>
                      <a:pPr marL="0" marR="0" lvl="0" indent="0" algn="l" rtl="0">
                        <a:lnSpc>
                          <a:spcPct val="100000"/>
                        </a:lnSpc>
                        <a:spcBef>
                          <a:spcPts val="0"/>
                        </a:spcBef>
                        <a:spcAft>
                          <a:spcPts val="0"/>
                        </a:spcAft>
                        <a:buClr>
                          <a:srgbClr val="000000"/>
                        </a:buClr>
                        <a:buSzPts val="1100"/>
                        <a:buFont typeface="Arial"/>
                        <a:buNone/>
                      </a:pPr>
                      <a:r>
                        <a:rPr lang="en-US" sz="2000">
                          <a:latin typeface="Century Gothic"/>
                          <a:ea typeface="Century Gothic"/>
                          <a:cs typeface="Century Gothic"/>
                          <a:sym typeface="Century Gothic"/>
                        </a:rPr>
                        <a:t>We all know that our air is polluted. There are too many greenhouse gasses that make the earth warmer. This causes...</a:t>
                      </a:r>
                      <a:endParaRPr sz="20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1"/>
                  </a:ext>
                </a:extLst>
              </a:tr>
              <a:tr h="287825">
                <a:tc gridSpan="2">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Supporting Evidence 1</a:t>
                      </a:r>
                      <a:endParaRPr sz="2000" b="1" u="none" strike="noStrike" cap="none">
                        <a:latin typeface="Century Gothic"/>
                        <a:ea typeface="Century Gothic"/>
                        <a:cs typeface="Century Gothic"/>
                        <a:sym typeface="Century Gothic"/>
                      </a:endParaRPr>
                    </a:p>
                  </a:txBody>
                  <a:tcPr marL="68575" marR="68575" marT="0" marB="0">
                    <a:solidFill>
                      <a:srgbClr val="D9D2E9"/>
                    </a:solidFill>
                  </a:tcPr>
                </a:tc>
                <a:tc hMerge="1">
                  <a:txBody>
                    <a:bodyPr/>
                    <a:lstStyle/>
                    <a:p>
                      <a:endParaRPr lang="en-US"/>
                    </a:p>
                  </a:txBody>
                  <a:tcPr/>
                </a:tc>
                <a:extLst>
                  <a:ext uri="{0D108BD9-81ED-4DB2-BD59-A6C34878D82A}">
                    <a16:rowId xmlns:a16="http://schemas.microsoft.com/office/drawing/2014/main" val="10002"/>
                  </a:ext>
                </a:extLst>
              </a:tr>
              <a:tr h="2206775">
                <a:tc gridSpan="2">
                  <a:txBody>
                    <a:bodyPr/>
                    <a:lstStyle/>
                    <a:p>
                      <a:pPr marL="0" marR="0" lvl="0" indent="0" algn="l" rtl="0">
                        <a:lnSpc>
                          <a:spcPct val="100000"/>
                        </a:lnSpc>
                        <a:spcBef>
                          <a:spcPts val="1200"/>
                        </a:spcBef>
                        <a:spcAft>
                          <a:spcPts val="0"/>
                        </a:spcAft>
                        <a:buNone/>
                      </a:pPr>
                      <a:r>
                        <a:rPr lang="en-US" sz="2000">
                          <a:latin typeface="Century Gothic"/>
                          <a:ea typeface="Century Gothic"/>
                          <a:cs typeface="Century Gothic"/>
                          <a:sym typeface="Century Gothic"/>
                        </a:rPr>
                        <a:t>Recycle. If you recycle half of your family’s waste…</a:t>
                      </a:r>
                      <a:endParaRPr sz="20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endParaRPr sz="20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r>
                        <a:rPr lang="en-US" sz="2000">
                          <a:latin typeface="Century Gothic"/>
                          <a:ea typeface="Century Gothic"/>
                          <a:cs typeface="Century Gothic"/>
                          <a:sym typeface="Century Gothic"/>
                        </a:rPr>
                        <a:t>Drive less. Instead of driving yourself, take...</a:t>
                      </a:r>
                      <a:endParaRPr sz="20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489" name="Google Shape;489;ga3b0e4e55e_0_108"/>
          <p:cNvSpPr/>
          <p:nvPr/>
        </p:nvSpPr>
        <p:spPr>
          <a:xfrm>
            <a:off x="8014525" y="241625"/>
            <a:ext cx="744600" cy="1056600"/>
          </a:xfrm>
          <a:prstGeom prst="roundRect">
            <a:avLst>
              <a:gd name="adj" fmla="val 16667"/>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ga3b0e4e55e_0_108"/>
          <p:cNvSpPr/>
          <p:nvPr/>
        </p:nvSpPr>
        <p:spPr>
          <a:xfrm>
            <a:off x="8084525" y="792974"/>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ga3b0e4e55e_0_108"/>
          <p:cNvSpPr/>
          <p:nvPr/>
        </p:nvSpPr>
        <p:spPr>
          <a:xfrm>
            <a:off x="8079750" y="323075"/>
            <a:ext cx="608400" cy="867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ga3b0e4e55e_0_108"/>
          <p:cNvSpPr/>
          <p:nvPr/>
        </p:nvSpPr>
        <p:spPr>
          <a:xfrm>
            <a:off x="8079750" y="438712"/>
            <a:ext cx="608400" cy="1395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a3b0e4e55e_0_108"/>
          <p:cNvSpPr/>
          <p:nvPr/>
        </p:nvSpPr>
        <p:spPr>
          <a:xfrm>
            <a:off x="8084523" y="616708"/>
            <a:ext cx="608400" cy="1395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ga3b0e4e55e_0_108"/>
          <p:cNvSpPr/>
          <p:nvPr/>
        </p:nvSpPr>
        <p:spPr>
          <a:xfrm>
            <a:off x="8084523" y="1125839"/>
            <a:ext cx="608400" cy="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ga3b0e4e55e_0_108"/>
          <p:cNvSpPr/>
          <p:nvPr/>
        </p:nvSpPr>
        <p:spPr>
          <a:xfrm>
            <a:off x="8113208" y="839625"/>
            <a:ext cx="251700" cy="202800"/>
          </a:xfrm>
          <a:prstGeom prst="rect">
            <a:avLst/>
          </a:prstGeom>
          <a:no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ga3b0e4e55e_0_108"/>
          <p:cNvSpPr/>
          <p:nvPr/>
        </p:nvSpPr>
        <p:spPr>
          <a:xfrm>
            <a:off x="8402983" y="839632"/>
            <a:ext cx="251700" cy="202800"/>
          </a:xfrm>
          <a:prstGeom prst="rect">
            <a:avLst/>
          </a:prstGeom>
          <a:solidFill>
            <a:srgbClr val="FFFFFF"/>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aeb7704e9e_0_113"/>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176" name="Google Shape;176;gaeb7704e9e_0_113"/>
          <p:cNvPicPr preferRelativeResize="0"/>
          <p:nvPr/>
        </p:nvPicPr>
        <p:blipFill>
          <a:blip r:embed="rId5">
            <a:alphaModFix/>
          </a:blip>
          <a:stretch>
            <a:fillRect/>
          </a:stretch>
        </p:blipFill>
        <p:spPr>
          <a:xfrm>
            <a:off x="679832" y="1550450"/>
            <a:ext cx="1538225" cy="2055035"/>
          </a:xfrm>
          <a:prstGeom prst="rect">
            <a:avLst/>
          </a:prstGeom>
          <a:noFill/>
          <a:ln>
            <a:noFill/>
          </a:ln>
        </p:spPr>
      </p:pic>
      <p:pic>
        <p:nvPicPr>
          <p:cNvPr id="177" name="Google Shape;177;gaeb7704e9e_0_113"/>
          <p:cNvPicPr preferRelativeResize="0"/>
          <p:nvPr/>
        </p:nvPicPr>
        <p:blipFill rotWithShape="1">
          <a:blip r:embed="rId6">
            <a:alphaModFix/>
          </a:blip>
          <a:srcRect l="57530" t="30404" r="7857" b="31464"/>
          <a:stretch/>
        </p:blipFill>
        <p:spPr>
          <a:xfrm>
            <a:off x="530207" y="3528125"/>
            <a:ext cx="1858200" cy="533476"/>
          </a:xfrm>
          <a:prstGeom prst="rect">
            <a:avLst/>
          </a:prstGeom>
          <a:noFill/>
          <a:ln>
            <a:noFill/>
          </a:ln>
        </p:spPr>
      </p:pic>
      <p:pic>
        <p:nvPicPr>
          <p:cNvPr id="178" name="Google Shape;178;gaeb7704e9e_0_113"/>
          <p:cNvPicPr preferRelativeResize="0"/>
          <p:nvPr/>
        </p:nvPicPr>
        <p:blipFill rotWithShape="1">
          <a:blip r:embed="rId6">
            <a:alphaModFix/>
          </a:blip>
          <a:srcRect l="57530" t="30404" r="7857" b="31464"/>
          <a:stretch/>
        </p:blipFill>
        <p:spPr>
          <a:xfrm>
            <a:off x="682607" y="3985325"/>
            <a:ext cx="1858200" cy="533476"/>
          </a:xfrm>
          <a:prstGeom prst="rect">
            <a:avLst/>
          </a:prstGeom>
          <a:noFill/>
          <a:ln>
            <a:noFill/>
          </a:ln>
        </p:spPr>
      </p:pic>
      <p:pic>
        <p:nvPicPr>
          <p:cNvPr id="179" name="Google Shape;179;gaeb7704e9e_0_113"/>
          <p:cNvPicPr preferRelativeResize="0"/>
          <p:nvPr/>
        </p:nvPicPr>
        <p:blipFill rotWithShape="1">
          <a:blip r:embed="rId7">
            <a:alphaModFix/>
          </a:blip>
          <a:srcRect r="85115" b="89217"/>
          <a:stretch/>
        </p:blipFill>
        <p:spPr>
          <a:xfrm>
            <a:off x="0" y="0"/>
            <a:ext cx="1360976" cy="739499"/>
          </a:xfrm>
          <a:prstGeom prst="rect">
            <a:avLst/>
          </a:prstGeom>
          <a:noFill/>
          <a:ln>
            <a:noFill/>
          </a:ln>
        </p:spPr>
      </p:pic>
      <p:sp>
        <p:nvSpPr>
          <p:cNvPr id="180" name="Google Shape;180;gaeb7704e9e_0_113"/>
          <p:cNvSpPr txBox="1"/>
          <p:nvPr/>
        </p:nvSpPr>
        <p:spPr>
          <a:xfrm>
            <a:off x="622000" y="3572675"/>
            <a:ext cx="16611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9900FF"/>
                </a:solidFill>
                <a:latin typeface="Century Gothic"/>
                <a:ea typeface="Century Gothic"/>
                <a:cs typeface="Century Gothic"/>
                <a:sym typeface="Century Gothic"/>
              </a:rPr>
              <a:t>Lesson </a:t>
            </a:r>
            <a:r>
              <a:rPr lang="en-US" sz="2000" b="1">
                <a:solidFill>
                  <a:srgbClr val="9900FF"/>
                </a:solidFill>
                <a:latin typeface="Century Gothic"/>
                <a:ea typeface="Century Gothic"/>
                <a:cs typeface="Century Gothic"/>
                <a:sym typeface="Century Gothic"/>
              </a:rPr>
              <a:t>5</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9900FF"/>
              </a:solidFill>
              <a:latin typeface="Century Gothic"/>
              <a:ea typeface="Century Gothic"/>
              <a:cs typeface="Century Gothic"/>
              <a:sym typeface="Century Gothic"/>
            </a:endParaRPr>
          </a:p>
        </p:txBody>
      </p:sp>
      <p:sp>
        <p:nvSpPr>
          <p:cNvPr id="181" name="Google Shape;181;gaeb7704e9e_0_113"/>
          <p:cNvSpPr txBox="1"/>
          <p:nvPr/>
        </p:nvSpPr>
        <p:spPr>
          <a:xfrm>
            <a:off x="746200" y="4034900"/>
            <a:ext cx="16611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9900FF"/>
                </a:solidFill>
                <a:latin typeface="Century Gothic"/>
                <a:ea typeface="Century Gothic"/>
                <a:cs typeface="Century Gothic"/>
                <a:sym typeface="Century Gothic"/>
              </a:rPr>
              <a:t>Content</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9900FF"/>
              </a:solidFill>
              <a:latin typeface="Century Gothic"/>
              <a:ea typeface="Century Gothic"/>
              <a:cs typeface="Century Gothic"/>
              <a:sym typeface="Century Gothic"/>
            </a:endParaRPr>
          </a:p>
        </p:txBody>
      </p:sp>
      <p:sp>
        <p:nvSpPr>
          <p:cNvPr id="182" name="Google Shape;182;gaeb7704e9e_0_113"/>
          <p:cNvSpPr/>
          <p:nvPr/>
        </p:nvSpPr>
        <p:spPr>
          <a:xfrm rot="1367135">
            <a:off x="975054" y="4869543"/>
            <a:ext cx="1509089" cy="394617"/>
          </a:xfrm>
          <a:custGeom>
            <a:avLst/>
            <a:gdLst/>
            <a:ahLst/>
            <a:cxnLst/>
            <a:rect l="l" t="t" r="r" b="b"/>
            <a:pathLst>
              <a:path w="60361" h="15784" extrusionOk="0">
                <a:moveTo>
                  <a:pt x="2834" y="0"/>
                </a:moveTo>
                <a:cubicBezTo>
                  <a:pt x="3151" y="2536"/>
                  <a:pt x="-4852" y="13233"/>
                  <a:pt x="4736" y="15214"/>
                </a:cubicBezTo>
                <a:cubicBezTo>
                  <a:pt x="14324" y="17195"/>
                  <a:pt x="51090" y="12441"/>
                  <a:pt x="60361" y="11886"/>
                </a:cubicBezTo>
              </a:path>
            </a:pathLst>
          </a:custGeom>
          <a:noFill/>
          <a:ln w="38100" cap="flat" cmpd="sng">
            <a:solidFill>
              <a:srgbClr val="9900FF"/>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aeb7704e9e_0_113"/>
          <p:cNvSpPr/>
          <p:nvPr/>
        </p:nvSpPr>
        <p:spPr>
          <a:xfrm>
            <a:off x="3007720" y="2041213"/>
            <a:ext cx="1661200" cy="664475"/>
          </a:xfrm>
          <a:custGeom>
            <a:avLst/>
            <a:gdLst/>
            <a:ahLst/>
            <a:cxnLst/>
            <a:rect l="l" t="t" r="r" b="b"/>
            <a:pathLst>
              <a:path w="66448" h="26579" extrusionOk="0">
                <a:moveTo>
                  <a:pt x="9397" y="26579"/>
                </a:moveTo>
                <a:cubicBezTo>
                  <a:pt x="8367" y="22538"/>
                  <a:pt x="-6291" y="6611"/>
                  <a:pt x="3217" y="2332"/>
                </a:cubicBezTo>
                <a:cubicBezTo>
                  <a:pt x="12726" y="-1947"/>
                  <a:pt x="55910" y="1144"/>
                  <a:pt x="66448" y="906"/>
                </a:cubicBezTo>
              </a:path>
            </a:pathLst>
          </a:custGeom>
          <a:noFill/>
          <a:ln w="38100" cap="flat" cmpd="sng">
            <a:solidFill>
              <a:srgbClr val="9900FF"/>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gaeb7704e9e_0_113"/>
          <p:cNvSpPr/>
          <p:nvPr/>
        </p:nvSpPr>
        <p:spPr>
          <a:xfrm rot="1222218">
            <a:off x="5102163" y="4833094"/>
            <a:ext cx="1509085" cy="354888"/>
          </a:xfrm>
          <a:custGeom>
            <a:avLst/>
            <a:gdLst/>
            <a:ahLst/>
            <a:cxnLst/>
            <a:rect l="l" t="t" r="r" b="b"/>
            <a:pathLst>
              <a:path w="60361" h="15784" extrusionOk="0">
                <a:moveTo>
                  <a:pt x="2834" y="0"/>
                </a:moveTo>
                <a:cubicBezTo>
                  <a:pt x="3151" y="2536"/>
                  <a:pt x="-4852" y="13233"/>
                  <a:pt x="4736" y="15214"/>
                </a:cubicBezTo>
                <a:cubicBezTo>
                  <a:pt x="14324" y="17195"/>
                  <a:pt x="51090" y="12441"/>
                  <a:pt x="60361" y="11886"/>
                </a:cubicBezTo>
              </a:path>
            </a:pathLst>
          </a:custGeom>
          <a:noFill/>
          <a:ln w="38100" cap="flat" cmpd="sng">
            <a:solidFill>
              <a:srgbClr val="9900FF"/>
            </a:solidFill>
            <a:prstDash val="lg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5" name="Google Shape;185;gaeb7704e9e_0_113"/>
          <p:cNvPicPr preferRelativeResize="0"/>
          <p:nvPr/>
        </p:nvPicPr>
        <p:blipFill rotWithShape="1">
          <a:blip r:embed="rId6">
            <a:alphaModFix/>
          </a:blip>
          <a:srcRect l="57530" t="30404" r="7857" b="31464"/>
          <a:stretch/>
        </p:blipFill>
        <p:spPr>
          <a:xfrm>
            <a:off x="6667225" y="903325"/>
            <a:ext cx="1931650" cy="533476"/>
          </a:xfrm>
          <a:prstGeom prst="rect">
            <a:avLst/>
          </a:prstGeom>
          <a:noFill/>
          <a:ln>
            <a:noFill/>
          </a:ln>
        </p:spPr>
      </p:pic>
      <p:sp>
        <p:nvSpPr>
          <p:cNvPr id="186" name="Google Shape;186;gaeb7704e9e_0_113"/>
          <p:cNvSpPr txBox="1"/>
          <p:nvPr/>
        </p:nvSpPr>
        <p:spPr>
          <a:xfrm>
            <a:off x="6736350" y="938275"/>
            <a:ext cx="17436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9900FF"/>
                </a:solidFill>
                <a:latin typeface="Century Gothic"/>
                <a:ea typeface="Century Gothic"/>
                <a:cs typeface="Century Gothic"/>
                <a:sym typeface="Century Gothic"/>
              </a:rPr>
              <a:t>Level </a:t>
            </a:r>
            <a:r>
              <a:rPr lang="en-US" sz="2000" b="1">
                <a:solidFill>
                  <a:srgbClr val="9900FF"/>
                </a:solidFill>
                <a:latin typeface="Century Gothic"/>
                <a:ea typeface="Century Gothic"/>
                <a:cs typeface="Century Gothic"/>
                <a:sym typeface="Century Gothic"/>
              </a:rPr>
              <a:t>3</a:t>
            </a:r>
            <a:endParaRPr sz="2000" b="1" i="0" u="none" strike="noStrike" cap="none">
              <a:solidFill>
                <a:srgbClr val="9900FF"/>
              </a:solidFill>
              <a:latin typeface="Century Gothic"/>
              <a:ea typeface="Century Gothic"/>
              <a:cs typeface="Century Gothic"/>
              <a:sym typeface="Century Gothic"/>
            </a:endParaRPr>
          </a:p>
        </p:txBody>
      </p:sp>
      <p:pic>
        <p:nvPicPr>
          <p:cNvPr id="187" name="Google Shape;187;gaeb7704e9e_0_113"/>
          <p:cNvPicPr preferRelativeResize="0"/>
          <p:nvPr/>
        </p:nvPicPr>
        <p:blipFill rotWithShape="1">
          <a:blip r:embed="rId8">
            <a:alphaModFix/>
          </a:blip>
          <a:srcRect t="70142" r="75001" b="16030"/>
          <a:stretch/>
        </p:blipFill>
        <p:spPr>
          <a:xfrm>
            <a:off x="6556771" y="261479"/>
            <a:ext cx="2285975" cy="948252"/>
          </a:xfrm>
          <a:prstGeom prst="rect">
            <a:avLst/>
          </a:prstGeom>
          <a:noFill/>
          <a:ln>
            <a:noFill/>
          </a:ln>
        </p:spPr>
      </p:pic>
      <p:sp>
        <p:nvSpPr>
          <p:cNvPr id="188" name="Google Shape;188;gaeb7704e9e_0_113"/>
          <p:cNvSpPr txBox="1"/>
          <p:nvPr/>
        </p:nvSpPr>
        <p:spPr>
          <a:xfrm>
            <a:off x="6591025" y="474275"/>
            <a:ext cx="21393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FFFFFF"/>
                </a:solidFill>
                <a:latin typeface="Century Gothic"/>
                <a:ea typeface="Century Gothic"/>
                <a:cs typeface="Century Gothic"/>
                <a:sym typeface="Century Gothic"/>
              </a:rPr>
              <a:t>Persuasive</a:t>
            </a:r>
            <a:endParaRPr sz="2400" b="1" i="0" u="none" strike="noStrike" cap="none">
              <a:solidFill>
                <a:srgbClr val="FFFFFF"/>
              </a:solidFill>
              <a:latin typeface="Century Gothic"/>
              <a:ea typeface="Century Gothic"/>
              <a:cs typeface="Century Gothic"/>
              <a:sym typeface="Century Gothic"/>
            </a:endParaRPr>
          </a:p>
        </p:txBody>
      </p:sp>
      <p:pic>
        <p:nvPicPr>
          <p:cNvPr id="189" name="Google Shape;189;gaeb7704e9e_0_113"/>
          <p:cNvPicPr preferRelativeResize="0"/>
          <p:nvPr/>
        </p:nvPicPr>
        <p:blipFill>
          <a:blip r:embed="rId5">
            <a:alphaModFix/>
          </a:blip>
          <a:stretch>
            <a:fillRect/>
          </a:stretch>
        </p:blipFill>
        <p:spPr>
          <a:xfrm>
            <a:off x="2726346" y="2856736"/>
            <a:ext cx="1538225" cy="2055035"/>
          </a:xfrm>
          <a:prstGeom prst="rect">
            <a:avLst/>
          </a:prstGeom>
          <a:noFill/>
          <a:ln>
            <a:noFill/>
          </a:ln>
        </p:spPr>
      </p:pic>
      <p:pic>
        <p:nvPicPr>
          <p:cNvPr id="190" name="Google Shape;190;gaeb7704e9e_0_113"/>
          <p:cNvPicPr preferRelativeResize="0"/>
          <p:nvPr/>
        </p:nvPicPr>
        <p:blipFill rotWithShape="1">
          <a:blip r:embed="rId6">
            <a:alphaModFix/>
          </a:blip>
          <a:srcRect l="57530" t="30404" r="7857" b="31464"/>
          <a:stretch/>
        </p:blipFill>
        <p:spPr>
          <a:xfrm>
            <a:off x="2576721" y="4834411"/>
            <a:ext cx="1858200" cy="533476"/>
          </a:xfrm>
          <a:prstGeom prst="rect">
            <a:avLst/>
          </a:prstGeom>
          <a:noFill/>
          <a:ln>
            <a:noFill/>
          </a:ln>
        </p:spPr>
      </p:pic>
      <p:pic>
        <p:nvPicPr>
          <p:cNvPr id="191" name="Google Shape;191;gaeb7704e9e_0_113"/>
          <p:cNvPicPr preferRelativeResize="0"/>
          <p:nvPr/>
        </p:nvPicPr>
        <p:blipFill rotWithShape="1">
          <a:blip r:embed="rId6">
            <a:alphaModFix/>
          </a:blip>
          <a:srcRect l="57530" t="30404" r="7857" b="31464"/>
          <a:stretch/>
        </p:blipFill>
        <p:spPr>
          <a:xfrm>
            <a:off x="2729121" y="5291611"/>
            <a:ext cx="1858200" cy="533476"/>
          </a:xfrm>
          <a:prstGeom prst="rect">
            <a:avLst/>
          </a:prstGeom>
          <a:noFill/>
          <a:ln>
            <a:noFill/>
          </a:ln>
        </p:spPr>
      </p:pic>
      <p:sp>
        <p:nvSpPr>
          <p:cNvPr id="192" name="Google Shape;192;gaeb7704e9e_0_113"/>
          <p:cNvSpPr txBox="1"/>
          <p:nvPr/>
        </p:nvSpPr>
        <p:spPr>
          <a:xfrm>
            <a:off x="2668514" y="4878961"/>
            <a:ext cx="16611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9900FF"/>
                </a:solidFill>
                <a:latin typeface="Century Gothic"/>
                <a:ea typeface="Century Gothic"/>
                <a:cs typeface="Century Gothic"/>
                <a:sym typeface="Century Gothic"/>
              </a:rPr>
              <a:t>Lesson </a:t>
            </a:r>
            <a:r>
              <a:rPr lang="en-US" sz="2000" b="1">
                <a:solidFill>
                  <a:srgbClr val="9900FF"/>
                </a:solidFill>
                <a:latin typeface="Century Gothic"/>
                <a:ea typeface="Century Gothic"/>
                <a:cs typeface="Century Gothic"/>
                <a:sym typeface="Century Gothic"/>
              </a:rPr>
              <a:t>6</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9900FF"/>
              </a:solidFill>
              <a:latin typeface="Century Gothic"/>
              <a:ea typeface="Century Gothic"/>
              <a:cs typeface="Century Gothic"/>
              <a:sym typeface="Century Gothic"/>
            </a:endParaRPr>
          </a:p>
        </p:txBody>
      </p:sp>
      <p:sp>
        <p:nvSpPr>
          <p:cNvPr id="193" name="Google Shape;193;gaeb7704e9e_0_113"/>
          <p:cNvSpPr txBox="1"/>
          <p:nvPr/>
        </p:nvSpPr>
        <p:spPr>
          <a:xfrm>
            <a:off x="2792714" y="5341186"/>
            <a:ext cx="16611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rgbClr val="9900FF"/>
                </a:solidFill>
                <a:latin typeface="Century Gothic"/>
                <a:ea typeface="Century Gothic"/>
                <a:cs typeface="Century Gothic"/>
                <a:sym typeface="Century Gothic"/>
              </a:rPr>
              <a:t>Recall</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9900FF"/>
              </a:solidFill>
              <a:latin typeface="Century Gothic"/>
              <a:ea typeface="Century Gothic"/>
              <a:cs typeface="Century Gothic"/>
              <a:sym typeface="Century Gothic"/>
            </a:endParaRPr>
          </a:p>
        </p:txBody>
      </p:sp>
      <p:pic>
        <p:nvPicPr>
          <p:cNvPr id="194" name="Google Shape;194;gaeb7704e9e_0_113"/>
          <p:cNvPicPr preferRelativeResize="0"/>
          <p:nvPr/>
        </p:nvPicPr>
        <p:blipFill>
          <a:blip r:embed="rId5">
            <a:alphaModFix/>
          </a:blip>
          <a:stretch>
            <a:fillRect/>
          </a:stretch>
        </p:blipFill>
        <p:spPr>
          <a:xfrm>
            <a:off x="4783746" y="1550450"/>
            <a:ext cx="1538225" cy="2055035"/>
          </a:xfrm>
          <a:prstGeom prst="rect">
            <a:avLst/>
          </a:prstGeom>
          <a:noFill/>
          <a:ln>
            <a:noFill/>
          </a:ln>
        </p:spPr>
      </p:pic>
      <p:pic>
        <p:nvPicPr>
          <p:cNvPr id="195" name="Google Shape;195;gaeb7704e9e_0_113"/>
          <p:cNvPicPr preferRelativeResize="0"/>
          <p:nvPr/>
        </p:nvPicPr>
        <p:blipFill rotWithShape="1">
          <a:blip r:embed="rId6">
            <a:alphaModFix/>
          </a:blip>
          <a:srcRect l="57530" t="30404" r="7857" b="31464"/>
          <a:stretch/>
        </p:blipFill>
        <p:spPr>
          <a:xfrm>
            <a:off x="4634121" y="3528125"/>
            <a:ext cx="1858200" cy="533476"/>
          </a:xfrm>
          <a:prstGeom prst="rect">
            <a:avLst/>
          </a:prstGeom>
          <a:noFill/>
          <a:ln>
            <a:noFill/>
          </a:ln>
        </p:spPr>
      </p:pic>
      <p:pic>
        <p:nvPicPr>
          <p:cNvPr id="196" name="Google Shape;196;gaeb7704e9e_0_113"/>
          <p:cNvPicPr preferRelativeResize="0"/>
          <p:nvPr/>
        </p:nvPicPr>
        <p:blipFill rotWithShape="1">
          <a:blip r:embed="rId6">
            <a:alphaModFix/>
          </a:blip>
          <a:srcRect l="57530" t="30404" r="7857" b="31464"/>
          <a:stretch/>
        </p:blipFill>
        <p:spPr>
          <a:xfrm>
            <a:off x="4786521" y="3985325"/>
            <a:ext cx="1858200" cy="533476"/>
          </a:xfrm>
          <a:prstGeom prst="rect">
            <a:avLst/>
          </a:prstGeom>
          <a:noFill/>
          <a:ln>
            <a:noFill/>
          </a:ln>
        </p:spPr>
      </p:pic>
      <p:sp>
        <p:nvSpPr>
          <p:cNvPr id="197" name="Google Shape;197;gaeb7704e9e_0_113"/>
          <p:cNvSpPr txBox="1"/>
          <p:nvPr/>
        </p:nvSpPr>
        <p:spPr>
          <a:xfrm>
            <a:off x="4725914" y="3572675"/>
            <a:ext cx="16611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9900FF"/>
                </a:solidFill>
                <a:latin typeface="Century Gothic"/>
                <a:ea typeface="Century Gothic"/>
                <a:cs typeface="Century Gothic"/>
                <a:sym typeface="Century Gothic"/>
              </a:rPr>
              <a:t>Lesson </a:t>
            </a:r>
            <a:r>
              <a:rPr lang="en-US" sz="2000" b="1">
                <a:solidFill>
                  <a:srgbClr val="9900FF"/>
                </a:solidFill>
                <a:latin typeface="Century Gothic"/>
                <a:ea typeface="Century Gothic"/>
                <a:cs typeface="Century Gothic"/>
                <a:sym typeface="Century Gothic"/>
              </a:rPr>
              <a:t>7</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9900FF"/>
              </a:solidFill>
              <a:latin typeface="Century Gothic"/>
              <a:ea typeface="Century Gothic"/>
              <a:cs typeface="Century Gothic"/>
              <a:sym typeface="Century Gothic"/>
            </a:endParaRPr>
          </a:p>
        </p:txBody>
      </p:sp>
      <p:sp>
        <p:nvSpPr>
          <p:cNvPr id="198" name="Google Shape;198;gaeb7704e9e_0_113"/>
          <p:cNvSpPr txBox="1"/>
          <p:nvPr/>
        </p:nvSpPr>
        <p:spPr>
          <a:xfrm>
            <a:off x="4850114" y="4034900"/>
            <a:ext cx="16611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rgbClr val="9900FF"/>
                </a:solidFill>
                <a:latin typeface="Century Gothic"/>
                <a:ea typeface="Century Gothic"/>
                <a:cs typeface="Century Gothic"/>
                <a:sym typeface="Century Gothic"/>
              </a:rPr>
              <a:t>Skills</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9900FF"/>
              </a:solidFill>
              <a:latin typeface="Century Gothic"/>
              <a:ea typeface="Century Gothic"/>
              <a:cs typeface="Century Gothic"/>
              <a:sym typeface="Century Gothic"/>
            </a:endParaRPr>
          </a:p>
        </p:txBody>
      </p:sp>
      <p:pic>
        <p:nvPicPr>
          <p:cNvPr id="199" name="Google Shape;199;gaeb7704e9e_0_113"/>
          <p:cNvPicPr preferRelativeResize="0"/>
          <p:nvPr/>
        </p:nvPicPr>
        <p:blipFill>
          <a:blip r:embed="rId5">
            <a:alphaModFix/>
          </a:blip>
          <a:stretch>
            <a:fillRect/>
          </a:stretch>
        </p:blipFill>
        <p:spPr>
          <a:xfrm>
            <a:off x="6797604" y="2856736"/>
            <a:ext cx="1538225" cy="2055035"/>
          </a:xfrm>
          <a:prstGeom prst="rect">
            <a:avLst/>
          </a:prstGeom>
          <a:noFill/>
          <a:ln>
            <a:noFill/>
          </a:ln>
        </p:spPr>
      </p:pic>
      <p:pic>
        <p:nvPicPr>
          <p:cNvPr id="200" name="Google Shape;200;gaeb7704e9e_0_113"/>
          <p:cNvPicPr preferRelativeResize="0"/>
          <p:nvPr/>
        </p:nvPicPr>
        <p:blipFill rotWithShape="1">
          <a:blip r:embed="rId6">
            <a:alphaModFix/>
          </a:blip>
          <a:srcRect l="57530" t="30404" r="7857" b="31464"/>
          <a:stretch/>
        </p:blipFill>
        <p:spPr>
          <a:xfrm>
            <a:off x="6647979" y="4834411"/>
            <a:ext cx="1858200" cy="533476"/>
          </a:xfrm>
          <a:prstGeom prst="rect">
            <a:avLst/>
          </a:prstGeom>
          <a:noFill/>
          <a:ln>
            <a:noFill/>
          </a:ln>
        </p:spPr>
      </p:pic>
      <p:pic>
        <p:nvPicPr>
          <p:cNvPr id="201" name="Google Shape;201;gaeb7704e9e_0_113"/>
          <p:cNvPicPr preferRelativeResize="0"/>
          <p:nvPr/>
        </p:nvPicPr>
        <p:blipFill rotWithShape="1">
          <a:blip r:embed="rId6">
            <a:alphaModFix/>
          </a:blip>
          <a:srcRect l="57530" t="30404" r="7857" b="31464"/>
          <a:stretch/>
        </p:blipFill>
        <p:spPr>
          <a:xfrm>
            <a:off x="6800379" y="5291611"/>
            <a:ext cx="1858200" cy="533476"/>
          </a:xfrm>
          <a:prstGeom prst="rect">
            <a:avLst/>
          </a:prstGeom>
          <a:noFill/>
          <a:ln>
            <a:noFill/>
          </a:ln>
        </p:spPr>
      </p:pic>
      <p:sp>
        <p:nvSpPr>
          <p:cNvPr id="202" name="Google Shape;202;gaeb7704e9e_0_113"/>
          <p:cNvSpPr txBox="1"/>
          <p:nvPr/>
        </p:nvSpPr>
        <p:spPr>
          <a:xfrm>
            <a:off x="6739771" y="4878961"/>
            <a:ext cx="16611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9900FF"/>
                </a:solidFill>
                <a:latin typeface="Century Gothic"/>
                <a:ea typeface="Century Gothic"/>
                <a:cs typeface="Century Gothic"/>
                <a:sym typeface="Century Gothic"/>
              </a:rPr>
              <a:t>Lesson </a:t>
            </a:r>
            <a:r>
              <a:rPr lang="en-US" sz="2000" b="1">
                <a:solidFill>
                  <a:srgbClr val="9900FF"/>
                </a:solidFill>
                <a:latin typeface="Century Gothic"/>
                <a:ea typeface="Century Gothic"/>
                <a:cs typeface="Century Gothic"/>
                <a:sym typeface="Century Gothic"/>
              </a:rPr>
              <a:t>8</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9900FF"/>
              </a:solidFill>
              <a:latin typeface="Century Gothic"/>
              <a:ea typeface="Century Gothic"/>
              <a:cs typeface="Century Gothic"/>
              <a:sym typeface="Century Gothic"/>
            </a:endParaRPr>
          </a:p>
        </p:txBody>
      </p:sp>
      <p:sp>
        <p:nvSpPr>
          <p:cNvPr id="203" name="Google Shape;203;gaeb7704e9e_0_113"/>
          <p:cNvSpPr txBox="1"/>
          <p:nvPr/>
        </p:nvSpPr>
        <p:spPr>
          <a:xfrm>
            <a:off x="6863971" y="5341186"/>
            <a:ext cx="16611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rgbClr val="9900FF"/>
                </a:solidFill>
                <a:latin typeface="Century Gothic"/>
                <a:ea typeface="Century Gothic"/>
                <a:cs typeface="Century Gothic"/>
                <a:sym typeface="Century Gothic"/>
              </a:rPr>
              <a:t>Perform!</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9900FF"/>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F47BF15F-076E-5FA7-5B9A-42639E6BCD54}"/>
              </a:ext>
            </a:extLst>
          </p:cNvPr>
          <p:cNvSpPr txBox="1"/>
          <p:nvPr/>
        </p:nvSpPr>
        <p:spPr>
          <a:xfrm rot="20198643">
            <a:off x="14431" y="2023714"/>
            <a:ext cx="8691803" cy="1569660"/>
          </a:xfrm>
          <a:prstGeom prst="rect">
            <a:avLst/>
          </a:prstGeom>
          <a:noFill/>
        </p:spPr>
        <p:txBody>
          <a:bodyPr wrap="none" rtlCol="0">
            <a:spAutoFit/>
          </a:bodyPr>
          <a:lstStyle/>
          <a:p>
            <a:pPr algn="ctr"/>
            <a:r>
              <a:rPr lang="en-US" sz="4800" dirty="0">
                <a:solidFill>
                  <a:schemeClr val="bg1">
                    <a:lumMod val="85000"/>
                  </a:schemeClr>
                </a:solidFill>
                <a:latin typeface="Century Gothic" panose="020B0502020202020204" pitchFamily="34" charset="0"/>
              </a:rPr>
              <a:t>Draft</a:t>
            </a:r>
          </a:p>
          <a:p>
            <a:pPr algn="ctr"/>
            <a:r>
              <a:rPr lang="en-US" sz="4800" dirty="0">
                <a:solidFill>
                  <a:schemeClr val="bg1">
                    <a:lumMod val="85000"/>
                  </a:schemeClr>
                </a:solidFill>
                <a:latin typeface="Century Gothic" panose="020B0502020202020204" pitchFamily="34" charset="0"/>
              </a:rPr>
              <a:t>Not for reuse or redistribution</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ga3b0e4e55e_0_125"/>
          <p:cNvPicPr preferRelativeResize="0"/>
          <p:nvPr/>
        </p:nvPicPr>
        <p:blipFill rotWithShape="1">
          <a:blip r:embed="rId3">
            <a:alphaModFix/>
          </a:blip>
          <a:srcRect l="17846" r="19359" b="82005"/>
          <a:stretch/>
        </p:blipFill>
        <p:spPr>
          <a:xfrm>
            <a:off x="2181961" y="231275"/>
            <a:ext cx="4695313" cy="1233975"/>
          </a:xfrm>
          <a:prstGeom prst="rect">
            <a:avLst/>
          </a:prstGeom>
          <a:noFill/>
          <a:ln>
            <a:noFill/>
          </a:ln>
        </p:spPr>
      </p:pic>
      <p:pic>
        <p:nvPicPr>
          <p:cNvPr id="502" name="Google Shape;502;ga3b0e4e55e_0_125"/>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503" name="Google Shape;503;ga3b0e4e55e_0_125"/>
          <p:cNvPicPr preferRelativeResize="0"/>
          <p:nvPr/>
        </p:nvPicPr>
        <p:blipFill rotWithShape="1">
          <a:blip r:embed="rId5">
            <a:alphaModFix/>
          </a:blip>
          <a:srcRect r="83249" b="88080"/>
          <a:stretch/>
        </p:blipFill>
        <p:spPr>
          <a:xfrm>
            <a:off x="0" y="0"/>
            <a:ext cx="1531500" cy="817425"/>
          </a:xfrm>
          <a:prstGeom prst="rect">
            <a:avLst/>
          </a:prstGeom>
          <a:noFill/>
          <a:ln>
            <a:noFill/>
          </a:ln>
        </p:spPr>
      </p:pic>
      <p:sp>
        <p:nvSpPr>
          <p:cNvPr id="504" name="Google Shape;504;ga3b0e4e55e_0_125"/>
          <p:cNvSpPr txBox="1"/>
          <p:nvPr/>
        </p:nvSpPr>
        <p:spPr>
          <a:xfrm>
            <a:off x="2525400" y="387675"/>
            <a:ext cx="4093200" cy="817500"/>
          </a:xfrm>
          <a:prstGeom prst="rect">
            <a:avLst/>
          </a:prstGeom>
          <a:noFill/>
          <a:ln>
            <a:noFill/>
          </a:ln>
        </p:spPr>
        <p:txBody>
          <a:bodyPr spcFirstLastPara="1" wrap="square" lIns="91425" tIns="18287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Retell</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9900FF"/>
              </a:solidFill>
              <a:latin typeface="Century Gothic"/>
              <a:ea typeface="Century Gothic"/>
              <a:cs typeface="Century Gothic"/>
              <a:sym typeface="Century Gothic"/>
            </a:endParaRPr>
          </a:p>
        </p:txBody>
      </p:sp>
      <p:graphicFrame>
        <p:nvGraphicFramePr>
          <p:cNvPr id="505" name="Google Shape;505;ga3b0e4e55e_0_125"/>
          <p:cNvGraphicFramePr/>
          <p:nvPr/>
        </p:nvGraphicFramePr>
        <p:xfrm>
          <a:off x="681350" y="1383525"/>
          <a:ext cx="3000000" cy="3000000"/>
        </p:xfrm>
        <a:graphic>
          <a:graphicData uri="http://schemas.openxmlformats.org/drawingml/2006/table">
            <a:tbl>
              <a:tblPr bandRow="1">
                <a:noFill/>
                <a:tableStyleId>{B15FDA1E-1A3A-421F-9C55-B7AC7F79445A}</a:tableStyleId>
              </a:tblPr>
              <a:tblGrid>
                <a:gridCol w="3964775">
                  <a:extLst>
                    <a:ext uri="{9D8B030D-6E8A-4147-A177-3AD203B41FA5}">
                      <a16:colId xmlns:a16="http://schemas.microsoft.com/office/drawing/2014/main" val="20000"/>
                    </a:ext>
                  </a:extLst>
                </a:gridCol>
                <a:gridCol w="3964775">
                  <a:extLst>
                    <a:ext uri="{9D8B030D-6E8A-4147-A177-3AD203B41FA5}">
                      <a16:colId xmlns:a16="http://schemas.microsoft.com/office/drawing/2014/main" val="20001"/>
                    </a:ext>
                  </a:extLst>
                </a:gridCol>
              </a:tblGrid>
              <a:tr h="429075">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Supporting Evidence 2</a:t>
                      </a:r>
                      <a:endParaRPr sz="1800" b="1" u="none" strike="noStrike" cap="none">
                        <a:latin typeface="Century Gothic"/>
                        <a:ea typeface="Century Gothic"/>
                        <a:cs typeface="Century Gothic"/>
                        <a:sym typeface="Century Gothic"/>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hMerge="1">
                  <a:txBody>
                    <a:bodyPr/>
                    <a:lstStyle/>
                    <a:p>
                      <a:endParaRPr lang="en-US"/>
                    </a:p>
                  </a:txBody>
                  <a:tcPr/>
                </a:tc>
                <a:extLst>
                  <a:ext uri="{0D108BD9-81ED-4DB2-BD59-A6C34878D82A}">
                    <a16:rowId xmlns:a16="http://schemas.microsoft.com/office/drawing/2014/main" val="10000"/>
                  </a:ext>
                </a:extLst>
              </a:tr>
              <a:tr h="429075">
                <a:tc gridSpan="2">
                  <a:txBody>
                    <a:bodyPr/>
                    <a:lstStyle/>
                    <a:p>
                      <a:pPr marL="0" marR="0" lvl="0" indent="0" algn="l" rtl="0">
                        <a:lnSpc>
                          <a:spcPct val="100000"/>
                        </a:lnSpc>
                        <a:spcBef>
                          <a:spcPts val="1200"/>
                        </a:spcBef>
                        <a:spcAft>
                          <a:spcPts val="0"/>
                        </a:spcAft>
                        <a:buNone/>
                      </a:pPr>
                      <a:r>
                        <a:rPr lang="en-US" sz="1800">
                          <a:latin typeface="Century Gothic"/>
                          <a:ea typeface="Century Gothic"/>
                          <a:cs typeface="Century Gothic"/>
                          <a:sym typeface="Century Gothic"/>
                        </a:rPr>
                        <a:t>Eat less beef, lamb, and mutton. Cows, sheep, and goats create…</a:t>
                      </a:r>
                      <a:endParaRPr sz="18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r>
                        <a:rPr lang="en-US" sz="1800">
                          <a:latin typeface="Century Gothic"/>
                          <a:ea typeface="Century Gothic"/>
                          <a:cs typeface="Century Gothic"/>
                          <a:sym typeface="Century Gothic"/>
                        </a:rPr>
                        <a:t>Save electricity. Turn lights and other electrical devices off when you aren’t using them. </a:t>
                      </a:r>
                      <a:r>
                        <a:rPr lang="en-US" sz="1800">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Use</a:t>
                      </a:r>
                      <a:r>
                        <a:rPr lang="en-US" sz="1800">
                          <a:latin typeface="Century Gothic"/>
                          <a:ea typeface="Century Gothic"/>
                          <a:cs typeface="Century Gothic"/>
                          <a:sym typeface="Century Gothic"/>
                        </a:rPr>
                        <a:t> less...</a:t>
                      </a:r>
                      <a:endParaRPr sz="1800">
                        <a:latin typeface="Century Gothic"/>
                        <a:ea typeface="Century Gothic"/>
                        <a:cs typeface="Century Gothic"/>
                        <a:sym typeface="Century Gothic"/>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429075">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Counterargument</a:t>
                      </a:r>
                      <a:endParaRPr sz="1800" b="1" u="none" strike="noStrike" cap="none">
                        <a:latin typeface="Century Gothic"/>
                        <a:ea typeface="Century Gothic"/>
                        <a:cs typeface="Century Gothic"/>
                        <a:sym typeface="Century Gothic"/>
                      </a:endParaRPr>
                    </a:p>
                  </a:txBody>
                  <a:tcPr marL="68575" marR="68575" marT="0" marB="0">
                    <a:lnT w="9525" cap="flat" cmpd="sng">
                      <a:solidFill>
                        <a:srgbClr val="000000"/>
                      </a:solidFill>
                      <a:prstDash val="solid"/>
                      <a:round/>
                      <a:headEnd type="none" w="sm" len="sm"/>
                      <a:tailEnd type="none" w="sm" len="sm"/>
                    </a:lnT>
                    <a:solidFill>
                      <a:srgbClr val="D9D2E9"/>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Response</a:t>
                      </a:r>
                      <a:endParaRPr sz="1800" b="1" u="none" strike="noStrike" cap="none">
                        <a:latin typeface="Century Gothic"/>
                        <a:ea typeface="Century Gothic"/>
                        <a:cs typeface="Century Gothic"/>
                        <a:sym typeface="Century Gothic"/>
                      </a:endParaRPr>
                    </a:p>
                  </a:txBody>
                  <a:tcPr marL="68575" marR="68575" marT="0" marB="0">
                    <a:lnT w="9525" cap="flat" cmpd="sng">
                      <a:solidFill>
                        <a:srgbClr val="000000"/>
                      </a:solidFill>
                      <a:prstDash val="solid"/>
                      <a:round/>
                      <a:headEnd type="none" w="sm" len="sm"/>
                      <a:tailEnd type="none" w="sm" len="sm"/>
                    </a:lnT>
                    <a:solidFill>
                      <a:srgbClr val="D9D2E9"/>
                    </a:solidFill>
                  </a:tcPr>
                </a:tc>
                <a:extLst>
                  <a:ext uri="{0D108BD9-81ED-4DB2-BD59-A6C34878D82A}">
                    <a16:rowId xmlns:a16="http://schemas.microsoft.com/office/drawing/2014/main" val="10002"/>
                  </a:ext>
                </a:extLst>
              </a:tr>
              <a:tr h="1258600">
                <a:tc>
                  <a:txBody>
                    <a:bodyPr/>
                    <a:lstStyle/>
                    <a:p>
                      <a:pPr marL="0" marR="0" lvl="0" indent="0" algn="l" rtl="0">
                        <a:lnSpc>
                          <a:spcPct val="100000"/>
                        </a:lnSpc>
                        <a:spcBef>
                          <a:spcPts val="0"/>
                        </a:spcBef>
                        <a:spcAft>
                          <a:spcPts val="0"/>
                        </a:spcAft>
                        <a:buClr>
                          <a:srgbClr val="000000"/>
                        </a:buClr>
                        <a:buSzPts val="1100"/>
                        <a:buFont typeface="Arial"/>
                        <a:buNone/>
                      </a:pPr>
                      <a:r>
                        <a:rPr lang="en-US" sz="1800">
                          <a:latin typeface="Century Gothic"/>
                          <a:ea typeface="Century Gothic"/>
                          <a:cs typeface="Century Gothic"/>
                          <a:sym typeface="Century Gothic"/>
                        </a:rPr>
                        <a:t>Some argue that we can’t slow down our productivity while we are quickly developing. Why should China...</a:t>
                      </a:r>
                      <a:endParaRPr sz="1800">
                        <a:latin typeface="Century Gothic"/>
                        <a:ea typeface="Century Gothic"/>
                        <a:cs typeface="Century Gothic"/>
                        <a:sym typeface="Century Gothic"/>
                      </a:endParaRPr>
                    </a:p>
                  </a:txBody>
                  <a:tcPr marL="68575" marR="68575" marT="0" marB="0"/>
                </a:tc>
                <a:tc>
                  <a:txBody>
                    <a:bodyPr/>
                    <a:lstStyle/>
                    <a:p>
                      <a:pPr marL="0" marR="0" lvl="0" indent="0" algn="l" rtl="0">
                        <a:lnSpc>
                          <a:spcPct val="100000"/>
                        </a:lnSpc>
                        <a:spcBef>
                          <a:spcPts val="0"/>
                        </a:spcBef>
                        <a:spcAft>
                          <a:spcPts val="0"/>
                        </a:spcAft>
                        <a:buClr>
                          <a:srgbClr val="000000"/>
                        </a:buClr>
                        <a:buSzPts val="1100"/>
                        <a:buFont typeface="Arial"/>
                        <a:buNone/>
                      </a:pPr>
                      <a:r>
                        <a:rPr lang="en-US" sz="1800">
                          <a:latin typeface="Century Gothic"/>
                          <a:ea typeface="Century Gothic"/>
                          <a:cs typeface="Century Gothic"/>
                          <a:sym typeface="Century Gothic"/>
                        </a:rPr>
                        <a:t>Well, first, China has far more people than other countries. So, the impact on the environment could be much bigger. Also, China is already proving that...</a:t>
                      </a:r>
                      <a:endParaRPr sz="1800">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3"/>
                  </a:ext>
                </a:extLst>
              </a:tr>
              <a:tr h="429075">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Conclusion</a:t>
                      </a:r>
                      <a:endParaRPr sz="1800" b="1" u="none" strike="noStrike" cap="none">
                        <a:latin typeface="Century Gothic"/>
                        <a:ea typeface="Century Gothic"/>
                        <a:cs typeface="Century Gothic"/>
                        <a:sym typeface="Century Gothic"/>
                      </a:endParaRPr>
                    </a:p>
                  </a:txBody>
                  <a:tcPr marL="68575" marR="68575" marT="0" marB="0">
                    <a:solidFill>
                      <a:srgbClr val="D9D2E9"/>
                    </a:solidFill>
                  </a:tcPr>
                </a:tc>
                <a:tc hMerge="1">
                  <a:txBody>
                    <a:bodyPr/>
                    <a:lstStyle/>
                    <a:p>
                      <a:endParaRPr lang="en-US"/>
                    </a:p>
                  </a:txBody>
                  <a:tcPr/>
                </a:tc>
                <a:extLst>
                  <a:ext uri="{0D108BD9-81ED-4DB2-BD59-A6C34878D82A}">
                    <a16:rowId xmlns:a16="http://schemas.microsoft.com/office/drawing/2014/main" val="10004"/>
                  </a:ext>
                </a:extLst>
              </a:tr>
              <a:tr h="705575">
                <a:tc gridSpan="2">
                  <a:txBody>
                    <a:bodyPr/>
                    <a:lstStyle/>
                    <a:p>
                      <a:pPr marL="0" marR="0" lvl="0" indent="0" algn="l" rtl="0">
                        <a:lnSpc>
                          <a:spcPct val="100000"/>
                        </a:lnSpc>
                        <a:spcBef>
                          <a:spcPts val="1200"/>
                        </a:spcBef>
                        <a:spcAft>
                          <a:spcPts val="0"/>
                        </a:spcAft>
                        <a:buClr>
                          <a:srgbClr val="000000"/>
                        </a:buClr>
                        <a:buSzPts val="1100"/>
                        <a:buFont typeface="Arial"/>
                        <a:buNone/>
                      </a:pPr>
                      <a:r>
                        <a:rPr lang="en-US" sz="1800">
                          <a:latin typeface="Century Gothic"/>
                          <a:ea typeface="Century Gothic"/>
                          <a:cs typeface="Century Gothic"/>
                          <a:sym typeface="Century Gothic"/>
                        </a:rPr>
                        <a:t>China has the chance to prove to the world that an economy can grow without harming the environment. We should all be proud…</a:t>
                      </a:r>
                      <a:endParaRPr sz="1800">
                        <a:latin typeface="Century Gothic"/>
                        <a:ea typeface="Century Gothic"/>
                        <a:cs typeface="Century Gothic"/>
                        <a:sym typeface="Century Gothic"/>
                      </a:endParaRPr>
                    </a:p>
                    <a:p>
                      <a:pPr marL="0" marR="0" lvl="0" indent="0" algn="l" rtl="0">
                        <a:lnSpc>
                          <a:spcPct val="100000"/>
                        </a:lnSpc>
                        <a:spcBef>
                          <a:spcPts val="1200"/>
                        </a:spcBef>
                        <a:spcAft>
                          <a:spcPts val="0"/>
                        </a:spcAft>
                        <a:buClr>
                          <a:srgbClr val="000000"/>
                        </a:buClr>
                        <a:buSzPts val="1100"/>
                        <a:buFont typeface="Arial"/>
                        <a:buNone/>
                      </a:pPr>
                      <a:r>
                        <a:rPr lang="en-US" sz="1800">
                          <a:latin typeface="Century Gothic"/>
                          <a:ea typeface="Century Gothic"/>
                          <a:cs typeface="Century Gothic"/>
                          <a:sym typeface="Century Gothic"/>
                        </a:rPr>
                        <a:t>China is one of the world’s leading economies. Let’s also...</a:t>
                      </a:r>
                      <a:endParaRPr sz="18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506" name="Google Shape;506;ga3b0e4e55e_0_125"/>
          <p:cNvSpPr/>
          <p:nvPr/>
        </p:nvSpPr>
        <p:spPr>
          <a:xfrm>
            <a:off x="8014500" y="319963"/>
            <a:ext cx="744600" cy="1056600"/>
          </a:xfrm>
          <a:prstGeom prst="roundRect">
            <a:avLst>
              <a:gd name="adj" fmla="val 1666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ga3b0e4e55e_0_125"/>
          <p:cNvSpPr/>
          <p:nvPr/>
        </p:nvSpPr>
        <p:spPr>
          <a:xfrm>
            <a:off x="8084500" y="871312"/>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ga3b0e4e55e_0_125"/>
          <p:cNvSpPr/>
          <p:nvPr/>
        </p:nvSpPr>
        <p:spPr>
          <a:xfrm>
            <a:off x="8079725" y="401413"/>
            <a:ext cx="608400" cy="867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ga3b0e4e55e_0_125"/>
          <p:cNvSpPr/>
          <p:nvPr/>
        </p:nvSpPr>
        <p:spPr>
          <a:xfrm>
            <a:off x="8079725" y="517050"/>
            <a:ext cx="608400" cy="1395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ga3b0e4e55e_0_125"/>
          <p:cNvSpPr/>
          <p:nvPr/>
        </p:nvSpPr>
        <p:spPr>
          <a:xfrm>
            <a:off x="8084498" y="695045"/>
            <a:ext cx="608400" cy="1395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ga3b0e4e55e_0_125"/>
          <p:cNvSpPr/>
          <p:nvPr/>
        </p:nvSpPr>
        <p:spPr>
          <a:xfrm>
            <a:off x="8084498" y="1204177"/>
            <a:ext cx="608400" cy="867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ga3b0e4e55e_0_125"/>
          <p:cNvSpPr/>
          <p:nvPr/>
        </p:nvSpPr>
        <p:spPr>
          <a:xfrm>
            <a:off x="8113183" y="917963"/>
            <a:ext cx="251700" cy="202800"/>
          </a:xfrm>
          <a:prstGeom prst="rect">
            <a:avLst/>
          </a:prstGeom>
          <a:solidFill>
            <a:srgbClr val="D9D2E9"/>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ga3b0e4e55e_0_125"/>
          <p:cNvSpPr/>
          <p:nvPr/>
        </p:nvSpPr>
        <p:spPr>
          <a:xfrm>
            <a:off x="8402958" y="917970"/>
            <a:ext cx="251700" cy="202800"/>
          </a:xfrm>
          <a:prstGeom prst="rect">
            <a:avLst/>
          </a:prstGeom>
          <a:solidFill>
            <a:srgbClr val="D9D2E9"/>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ga1a37e604b_0_311"/>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19" name="Google Shape;519;ga1a37e604b_0_311"/>
          <p:cNvPicPr preferRelativeResize="0"/>
          <p:nvPr/>
        </p:nvPicPr>
        <p:blipFill rotWithShape="1">
          <a:blip r:embed="rId4">
            <a:alphaModFix/>
          </a:blip>
          <a:srcRect l="17845" r="19361" b="82006"/>
          <a:stretch/>
        </p:blipFill>
        <p:spPr>
          <a:xfrm>
            <a:off x="1583838" y="146825"/>
            <a:ext cx="6610775" cy="1233977"/>
          </a:xfrm>
          <a:prstGeom prst="rect">
            <a:avLst/>
          </a:prstGeom>
          <a:noFill/>
          <a:ln>
            <a:noFill/>
          </a:ln>
        </p:spPr>
      </p:pic>
      <p:pic>
        <p:nvPicPr>
          <p:cNvPr id="520" name="Google Shape;520;ga1a37e604b_0_311"/>
          <p:cNvPicPr preferRelativeResize="0"/>
          <p:nvPr/>
        </p:nvPicPr>
        <p:blipFill rotWithShape="1">
          <a:blip r:embed="rId5">
            <a:alphaModFix/>
          </a:blip>
          <a:srcRect b="88081"/>
          <a:stretch/>
        </p:blipFill>
        <p:spPr>
          <a:xfrm>
            <a:off x="0" y="0"/>
            <a:ext cx="9144000" cy="817419"/>
          </a:xfrm>
          <a:prstGeom prst="rect">
            <a:avLst/>
          </a:prstGeom>
          <a:noFill/>
          <a:ln>
            <a:noFill/>
          </a:ln>
        </p:spPr>
      </p:pic>
      <p:sp>
        <p:nvSpPr>
          <p:cNvPr id="521" name="Google Shape;521;ga1a37e604b_0_311"/>
          <p:cNvSpPr txBox="1"/>
          <p:nvPr/>
        </p:nvSpPr>
        <p:spPr>
          <a:xfrm>
            <a:off x="1996450" y="381000"/>
            <a:ext cx="5334000" cy="64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Self-feedback</a:t>
            </a:r>
            <a:endParaRPr sz="3000" b="1" i="0" u="none" strike="noStrike" cap="none">
              <a:solidFill>
                <a:srgbClr val="9900FF"/>
              </a:solidFill>
              <a:latin typeface="Century Gothic"/>
              <a:ea typeface="Century Gothic"/>
              <a:cs typeface="Century Gothic"/>
              <a:sym typeface="Century Gothic"/>
            </a:endParaRPr>
          </a:p>
        </p:txBody>
      </p:sp>
      <p:graphicFrame>
        <p:nvGraphicFramePr>
          <p:cNvPr id="522" name="Google Shape;522;ga1a37e604b_0_311"/>
          <p:cNvGraphicFramePr/>
          <p:nvPr/>
        </p:nvGraphicFramePr>
        <p:xfrm>
          <a:off x="533400" y="1661150"/>
          <a:ext cx="3000000" cy="3000000"/>
        </p:xfrm>
        <a:graphic>
          <a:graphicData uri="http://schemas.openxmlformats.org/drawingml/2006/table">
            <a:tbl>
              <a:tblPr>
                <a:noFill/>
                <a:tableStyleId>{5D0CD2D9-983B-4549-9276-62017144DB6D}</a:tableStyleId>
              </a:tblPr>
              <a:tblGrid>
                <a:gridCol w="1845125">
                  <a:extLst>
                    <a:ext uri="{9D8B030D-6E8A-4147-A177-3AD203B41FA5}">
                      <a16:colId xmlns:a16="http://schemas.microsoft.com/office/drawing/2014/main" val="20000"/>
                    </a:ext>
                  </a:extLst>
                </a:gridCol>
                <a:gridCol w="1247925">
                  <a:extLst>
                    <a:ext uri="{9D8B030D-6E8A-4147-A177-3AD203B41FA5}">
                      <a16:colId xmlns:a16="http://schemas.microsoft.com/office/drawing/2014/main" val="20001"/>
                    </a:ext>
                  </a:extLst>
                </a:gridCol>
                <a:gridCol w="1247925">
                  <a:extLst>
                    <a:ext uri="{9D8B030D-6E8A-4147-A177-3AD203B41FA5}">
                      <a16:colId xmlns:a16="http://schemas.microsoft.com/office/drawing/2014/main" val="20002"/>
                    </a:ext>
                  </a:extLst>
                </a:gridCol>
                <a:gridCol w="1247925">
                  <a:extLst>
                    <a:ext uri="{9D8B030D-6E8A-4147-A177-3AD203B41FA5}">
                      <a16:colId xmlns:a16="http://schemas.microsoft.com/office/drawing/2014/main" val="20003"/>
                    </a:ext>
                  </a:extLst>
                </a:gridCol>
                <a:gridCol w="1247925">
                  <a:extLst>
                    <a:ext uri="{9D8B030D-6E8A-4147-A177-3AD203B41FA5}">
                      <a16:colId xmlns:a16="http://schemas.microsoft.com/office/drawing/2014/main" val="20004"/>
                    </a:ext>
                  </a:extLst>
                </a:gridCol>
                <a:gridCol w="1247925">
                  <a:extLst>
                    <a:ext uri="{9D8B030D-6E8A-4147-A177-3AD203B41FA5}">
                      <a16:colId xmlns:a16="http://schemas.microsoft.com/office/drawing/2014/main" val="20005"/>
                    </a:ext>
                  </a:extLst>
                </a:gridCol>
              </a:tblGrid>
              <a:tr h="53535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1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Poor</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2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Fair</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3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Good</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4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Very good</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5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Excellent</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0"/>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rate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1"/>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volume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2"/>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pitch</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3"/>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pausing</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4"/>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intonation</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5"/>
                  </a:ext>
                </a:extLst>
              </a:tr>
              <a:tr h="77917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body language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6"/>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engagement</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g8ab969f780_0_42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29" name="Google Shape;529;g8ab969f780_0_420"/>
          <p:cNvSpPr txBox="1">
            <a:spLocks noGrp="1"/>
          </p:cNvSpPr>
          <p:nvPr>
            <p:ph type="title"/>
          </p:nvPr>
        </p:nvSpPr>
        <p:spPr>
          <a:xfrm>
            <a:off x="612250" y="2581475"/>
            <a:ext cx="6009300" cy="110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b="1">
                <a:solidFill>
                  <a:srgbClr val="9900FF"/>
                </a:solidFill>
                <a:latin typeface="Century Gothic"/>
                <a:ea typeface="Century Gothic"/>
                <a:cs typeface="Century Gothic"/>
                <a:sym typeface="Century Gothic"/>
              </a:rPr>
              <a:t>Time to Present!</a:t>
            </a:r>
            <a:endParaRPr b="1">
              <a:solidFill>
                <a:srgbClr val="9900FF"/>
              </a:solidFill>
              <a:latin typeface="Century Gothic"/>
              <a:ea typeface="Century Gothic"/>
              <a:cs typeface="Century Gothic"/>
              <a:sym typeface="Century Gothic"/>
            </a:endParaRPr>
          </a:p>
        </p:txBody>
      </p:sp>
      <p:pic>
        <p:nvPicPr>
          <p:cNvPr id="530" name="Google Shape;530;g8ab969f780_0_420"/>
          <p:cNvPicPr preferRelativeResize="0"/>
          <p:nvPr/>
        </p:nvPicPr>
        <p:blipFill rotWithShape="1">
          <a:blip r:embed="rId4">
            <a:alphaModFix/>
          </a:blip>
          <a:srcRect r="84834" b="87770"/>
          <a:stretch/>
        </p:blipFill>
        <p:spPr>
          <a:xfrm>
            <a:off x="0" y="0"/>
            <a:ext cx="1386750" cy="838699"/>
          </a:xfrm>
          <a:prstGeom prst="rect">
            <a:avLst/>
          </a:prstGeom>
          <a:noFill/>
          <a:ln>
            <a:noFill/>
          </a:ln>
        </p:spPr>
      </p:pic>
      <p:pic>
        <p:nvPicPr>
          <p:cNvPr id="531" name="Google Shape;531;g8ab969f780_0_420"/>
          <p:cNvPicPr preferRelativeResize="0"/>
          <p:nvPr/>
        </p:nvPicPr>
        <p:blipFill rotWithShape="1">
          <a:blip r:embed="rId5">
            <a:alphaModFix/>
          </a:blip>
          <a:srcRect/>
          <a:stretch/>
        </p:blipFill>
        <p:spPr>
          <a:xfrm rot="1101364" flipH="1">
            <a:off x="6280470" y="1729578"/>
            <a:ext cx="2262060" cy="28077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g8ab969f780_0_86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37" name="Google Shape;537;g8ab969f780_0_869"/>
          <p:cNvPicPr preferRelativeResize="0"/>
          <p:nvPr/>
        </p:nvPicPr>
        <p:blipFill rotWithShape="1">
          <a:blip r:embed="rId4">
            <a:alphaModFix/>
          </a:blip>
          <a:srcRect l="17845" r="19361" b="82006"/>
          <a:stretch/>
        </p:blipFill>
        <p:spPr>
          <a:xfrm>
            <a:off x="1583838" y="146825"/>
            <a:ext cx="6610775" cy="1233977"/>
          </a:xfrm>
          <a:prstGeom prst="rect">
            <a:avLst/>
          </a:prstGeom>
          <a:noFill/>
          <a:ln>
            <a:noFill/>
          </a:ln>
        </p:spPr>
      </p:pic>
      <p:pic>
        <p:nvPicPr>
          <p:cNvPr id="538" name="Google Shape;538;g8ab969f780_0_869"/>
          <p:cNvPicPr preferRelativeResize="0"/>
          <p:nvPr/>
        </p:nvPicPr>
        <p:blipFill rotWithShape="1">
          <a:blip r:embed="rId5">
            <a:alphaModFix/>
          </a:blip>
          <a:srcRect b="88081"/>
          <a:stretch/>
        </p:blipFill>
        <p:spPr>
          <a:xfrm>
            <a:off x="0" y="0"/>
            <a:ext cx="9144000" cy="817419"/>
          </a:xfrm>
          <a:prstGeom prst="rect">
            <a:avLst/>
          </a:prstGeom>
          <a:noFill/>
          <a:ln>
            <a:noFill/>
          </a:ln>
        </p:spPr>
      </p:pic>
      <p:sp>
        <p:nvSpPr>
          <p:cNvPr id="539" name="Google Shape;539;g8ab969f780_0_869"/>
          <p:cNvSpPr/>
          <p:nvPr/>
        </p:nvSpPr>
        <p:spPr>
          <a:xfrm>
            <a:off x="455138" y="2096875"/>
            <a:ext cx="2806800" cy="563100"/>
          </a:xfrm>
          <a:prstGeom prst="roundRect">
            <a:avLst>
              <a:gd name="adj" fmla="val 16667"/>
            </a:avLst>
          </a:prstGeom>
          <a:solidFill>
            <a:srgbClr val="7030A0"/>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Verbal Skills</a:t>
            </a:r>
            <a:endParaRPr sz="2400" b="1" i="0" u="none" strike="noStrike" cap="none">
              <a:solidFill>
                <a:schemeClr val="lt1"/>
              </a:solidFill>
              <a:latin typeface="Century Gothic"/>
              <a:ea typeface="Century Gothic"/>
              <a:cs typeface="Century Gothic"/>
              <a:sym typeface="Century Gothic"/>
            </a:endParaRPr>
          </a:p>
        </p:txBody>
      </p:sp>
      <p:sp>
        <p:nvSpPr>
          <p:cNvPr id="540" name="Google Shape;540;g8ab969f780_0_869"/>
          <p:cNvSpPr/>
          <p:nvPr/>
        </p:nvSpPr>
        <p:spPr>
          <a:xfrm>
            <a:off x="5747063" y="2120400"/>
            <a:ext cx="2806800" cy="563100"/>
          </a:xfrm>
          <a:prstGeom prst="roundRect">
            <a:avLst>
              <a:gd name="adj" fmla="val 16667"/>
            </a:avLst>
          </a:prstGeom>
          <a:solidFill>
            <a:srgbClr val="7030A0"/>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Century Gothic"/>
                <a:ea typeface="Century Gothic"/>
                <a:cs typeface="Century Gothic"/>
                <a:sym typeface="Century Gothic"/>
              </a:rPr>
              <a:t>Non-verbal Skills</a:t>
            </a:r>
            <a:endParaRPr sz="2400" b="1" i="0" u="none" strike="noStrike" cap="none">
              <a:solidFill>
                <a:schemeClr val="lt1"/>
              </a:solidFill>
              <a:latin typeface="Century Gothic"/>
              <a:ea typeface="Century Gothic"/>
              <a:cs typeface="Century Gothic"/>
              <a:sym typeface="Century Gothic"/>
            </a:endParaRPr>
          </a:p>
        </p:txBody>
      </p:sp>
      <p:sp>
        <p:nvSpPr>
          <p:cNvPr id="541" name="Google Shape;541;g8ab969f780_0_869"/>
          <p:cNvSpPr/>
          <p:nvPr/>
        </p:nvSpPr>
        <p:spPr>
          <a:xfrm>
            <a:off x="455138" y="2773350"/>
            <a:ext cx="2806800" cy="2764200"/>
          </a:xfrm>
          <a:prstGeom prst="roundRect">
            <a:avLst>
              <a:gd name="adj" fmla="val 16667"/>
            </a:avLst>
          </a:prstGeom>
          <a:solidFill>
            <a:srgbClr val="FFFFFF"/>
          </a:solid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chemeClr val="dk1"/>
              </a:buClr>
              <a:buSzPts val="2000"/>
              <a:buFont typeface="Arial"/>
              <a:buNone/>
            </a:pPr>
            <a:r>
              <a:rPr lang="en-US" sz="2000" b="1" i="0" u="none" strike="noStrike" cap="none">
                <a:solidFill>
                  <a:srgbClr val="9900FF"/>
                </a:solidFill>
                <a:latin typeface="Century Gothic"/>
                <a:ea typeface="Century Gothic"/>
                <a:cs typeface="Century Gothic"/>
                <a:sym typeface="Century Gothic"/>
              </a:rPr>
              <a:t>rate</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50000"/>
              </a:lnSpc>
              <a:spcBef>
                <a:spcPts val="0"/>
              </a:spcBef>
              <a:spcAft>
                <a:spcPts val="0"/>
              </a:spcAft>
              <a:buClr>
                <a:schemeClr val="dk1"/>
              </a:buClr>
              <a:buSzPts val="2000"/>
              <a:buFont typeface="Arial"/>
              <a:buNone/>
            </a:pPr>
            <a:r>
              <a:rPr lang="en-US" sz="2000" b="1" i="0" u="none" strike="noStrike" cap="none">
                <a:solidFill>
                  <a:srgbClr val="9900FF"/>
                </a:solidFill>
                <a:latin typeface="Century Gothic"/>
                <a:ea typeface="Century Gothic"/>
                <a:cs typeface="Century Gothic"/>
                <a:sym typeface="Century Gothic"/>
              </a:rPr>
              <a:t>volume</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50000"/>
              </a:lnSpc>
              <a:spcBef>
                <a:spcPts val="0"/>
              </a:spcBef>
              <a:spcAft>
                <a:spcPts val="0"/>
              </a:spcAft>
              <a:buClr>
                <a:schemeClr val="dk1"/>
              </a:buClr>
              <a:buSzPts val="2000"/>
              <a:buFont typeface="Arial"/>
              <a:buNone/>
            </a:pPr>
            <a:r>
              <a:rPr lang="en-US" sz="2000" b="1" i="0" u="none" strike="noStrike" cap="none">
                <a:solidFill>
                  <a:srgbClr val="9900FF"/>
                </a:solidFill>
                <a:latin typeface="Century Gothic"/>
                <a:ea typeface="Century Gothic"/>
                <a:cs typeface="Century Gothic"/>
                <a:sym typeface="Century Gothic"/>
              </a:rPr>
              <a:t>pitch</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9900FF"/>
                </a:solidFill>
                <a:latin typeface="Century Gothic"/>
                <a:ea typeface="Century Gothic"/>
                <a:cs typeface="Century Gothic"/>
                <a:sym typeface="Century Gothic"/>
              </a:rPr>
              <a:t>pausing</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50000"/>
              </a:lnSpc>
              <a:spcBef>
                <a:spcPts val="0"/>
              </a:spcBef>
              <a:spcAft>
                <a:spcPts val="0"/>
              </a:spcAft>
              <a:buClr>
                <a:schemeClr val="dk1"/>
              </a:buClr>
              <a:buSzPts val="2000"/>
              <a:buFont typeface="Arial"/>
              <a:buNone/>
            </a:pPr>
            <a:r>
              <a:rPr lang="en-US" sz="2000" b="1" i="0" u="none" strike="noStrike" cap="none">
                <a:solidFill>
                  <a:srgbClr val="9900FF"/>
                </a:solidFill>
                <a:latin typeface="Century Gothic"/>
                <a:ea typeface="Century Gothic"/>
                <a:cs typeface="Century Gothic"/>
                <a:sym typeface="Century Gothic"/>
              </a:rPr>
              <a:t>intonation</a:t>
            </a:r>
            <a:endParaRPr sz="2000" b="1" i="0" u="none" strike="noStrike" cap="none">
              <a:solidFill>
                <a:srgbClr val="9900FF"/>
              </a:solidFill>
              <a:latin typeface="Century Gothic"/>
              <a:ea typeface="Century Gothic"/>
              <a:cs typeface="Century Gothic"/>
              <a:sym typeface="Century Gothic"/>
            </a:endParaRPr>
          </a:p>
        </p:txBody>
      </p:sp>
      <p:sp>
        <p:nvSpPr>
          <p:cNvPr id="542" name="Google Shape;542;g8ab969f780_0_869"/>
          <p:cNvSpPr/>
          <p:nvPr/>
        </p:nvSpPr>
        <p:spPr>
          <a:xfrm>
            <a:off x="5747063" y="2796875"/>
            <a:ext cx="2941800" cy="2764200"/>
          </a:xfrm>
          <a:prstGeom prst="roundRect">
            <a:avLst>
              <a:gd name="adj" fmla="val 16667"/>
            </a:avLst>
          </a:prstGeom>
          <a:solidFill>
            <a:srgbClr val="FFFFFF"/>
          </a:solid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50000"/>
              </a:lnSpc>
              <a:spcBef>
                <a:spcPts val="0"/>
              </a:spcBef>
              <a:spcAft>
                <a:spcPts val="0"/>
              </a:spcAft>
              <a:buClr>
                <a:schemeClr val="dk1"/>
              </a:buClr>
              <a:buSzPts val="2000"/>
              <a:buFont typeface="Arial"/>
              <a:buNone/>
            </a:pPr>
            <a:r>
              <a:rPr lang="en-US" sz="2000" b="1" i="0" u="none" strike="noStrike" cap="none">
                <a:solidFill>
                  <a:srgbClr val="9900FF"/>
                </a:solidFill>
                <a:latin typeface="Century Gothic"/>
                <a:ea typeface="Century Gothic"/>
                <a:cs typeface="Century Gothic"/>
                <a:sym typeface="Century Gothic"/>
              </a:rPr>
              <a:t>eye contact</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000"/>
              <a:buFont typeface="Arial"/>
              <a:buNone/>
            </a:pPr>
            <a:r>
              <a:rPr lang="en-US" sz="2000" b="1" i="0" u="none" strike="noStrike" cap="none">
                <a:solidFill>
                  <a:srgbClr val="9900FF"/>
                </a:solidFill>
                <a:latin typeface="Century Gothic"/>
                <a:ea typeface="Century Gothic"/>
                <a:cs typeface="Century Gothic"/>
                <a:sym typeface="Century Gothic"/>
              </a:rPr>
              <a:t> audience awareness</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50000"/>
              </a:lnSpc>
              <a:spcBef>
                <a:spcPts val="1200"/>
              </a:spcBef>
              <a:spcAft>
                <a:spcPts val="0"/>
              </a:spcAft>
              <a:buClr>
                <a:schemeClr val="dk1"/>
              </a:buClr>
              <a:buSzPts val="2000"/>
              <a:buFont typeface="Arial"/>
              <a:buNone/>
            </a:pPr>
            <a:r>
              <a:rPr lang="en-US" sz="2000" b="1" i="0" u="none" strike="noStrike" cap="none">
                <a:solidFill>
                  <a:srgbClr val="9900FF"/>
                </a:solidFill>
                <a:latin typeface="Century Gothic"/>
                <a:ea typeface="Century Gothic"/>
                <a:cs typeface="Century Gothic"/>
                <a:sym typeface="Century Gothic"/>
              </a:rPr>
              <a:t>body movement</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9900FF"/>
                </a:solidFill>
                <a:latin typeface="Century Gothic"/>
                <a:ea typeface="Century Gothic"/>
                <a:cs typeface="Century Gothic"/>
                <a:sym typeface="Century Gothic"/>
              </a:rPr>
              <a:t>gestures &amp; mime</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50000"/>
              </a:lnSpc>
              <a:spcBef>
                <a:spcPts val="0"/>
              </a:spcBef>
              <a:spcAft>
                <a:spcPts val="0"/>
              </a:spcAft>
              <a:buClr>
                <a:srgbClr val="000000"/>
              </a:buClr>
              <a:buSzPts val="2000"/>
              <a:buFont typeface="Arial"/>
              <a:buNone/>
            </a:pPr>
            <a:r>
              <a:rPr lang="en-US" sz="2000" b="1" i="0" u="none" strike="noStrike" cap="none">
                <a:solidFill>
                  <a:srgbClr val="9900FF"/>
                </a:solidFill>
                <a:latin typeface="Century Gothic"/>
                <a:ea typeface="Century Gothic"/>
                <a:cs typeface="Century Gothic"/>
                <a:sym typeface="Century Gothic"/>
              </a:rPr>
              <a:t>appearance</a:t>
            </a:r>
            <a:endParaRPr sz="2000" b="1" i="0" u="none" strike="noStrike" cap="none">
              <a:solidFill>
                <a:srgbClr val="9900FF"/>
              </a:solidFill>
              <a:latin typeface="Century Gothic"/>
              <a:ea typeface="Century Gothic"/>
              <a:cs typeface="Century Gothic"/>
              <a:sym typeface="Century Gothic"/>
            </a:endParaRPr>
          </a:p>
        </p:txBody>
      </p:sp>
      <p:sp>
        <p:nvSpPr>
          <p:cNvPr id="543" name="Google Shape;543;g8ab969f780_0_869"/>
          <p:cNvSpPr txBox="1"/>
          <p:nvPr/>
        </p:nvSpPr>
        <p:spPr>
          <a:xfrm>
            <a:off x="9441725" y="4038950"/>
            <a:ext cx="2702400" cy="71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000"/>
              <a:buFont typeface="Arial"/>
              <a:buNone/>
            </a:pPr>
            <a:endParaRPr sz="2000" b="1" i="0" u="none" strike="noStrike" cap="none">
              <a:solidFill>
                <a:srgbClr val="0E670B"/>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44" name="Google Shape;544;g8ab969f780_0_869"/>
          <p:cNvSpPr txBox="1"/>
          <p:nvPr/>
        </p:nvSpPr>
        <p:spPr>
          <a:xfrm>
            <a:off x="1822050" y="405775"/>
            <a:ext cx="60357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Your Skills</a:t>
            </a:r>
            <a:endParaRPr sz="3000" b="1" i="0" u="none" strike="noStrike" cap="none">
              <a:solidFill>
                <a:srgbClr val="9900FF"/>
              </a:solidFill>
              <a:latin typeface="Century Gothic"/>
              <a:ea typeface="Century Gothic"/>
              <a:cs typeface="Century Gothic"/>
              <a:sym typeface="Century Gothic"/>
            </a:endParaRPr>
          </a:p>
        </p:txBody>
      </p:sp>
      <p:pic>
        <p:nvPicPr>
          <p:cNvPr id="545" name="Google Shape;545;g8ab969f780_0_869"/>
          <p:cNvPicPr preferRelativeResize="0"/>
          <p:nvPr/>
        </p:nvPicPr>
        <p:blipFill rotWithShape="1">
          <a:blip r:embed="rId6">
            <a:alphaModFix/>
          </a:blip>
          <a:srcRect l="73361" t="23183" r="4160" b="10749"/>
          <a:stretch/>
        </p:blipFill>
        <p:spPr>
          <a:xfrm flipH="1">
            <a:off x="4611463" y="2896550"/>
            <a:ext cx="1135600" cy="2564850"/>
          </a:xfrm>
          <a:prstGeom prst="rect">
            <a:avLst/>
          </a:prstGeom>
          <a:noFill/>
          <a:ln>
            <a:noFill/>
          </a:ln>
        </p:spPr>
      </p:pic>
      <p:pic>
        <p:nvPicPr>
          <p:cNvPr id="546" name="Google Shape;546;g8ab969f780_0_869"/>
          <p:cNvPicPr preferRelativeResize="0"/>
          <p:nvPr/>
        </p:nvPicPr>
        <p:blipFill rotWithShape="1">
          <a:blip r:embed="rId6">
            <a:alphaModFix/>
          </a:blip>
          <a:srcRect t="23997" r="80764" b="12751"/>
          <a:stretch/>
        </p:blipFill>
        <p:spPr>
          <a:xfrm flipH="1">
            <a:off x="3317213" y="2896550"/>
            <a:ext cx="1015124" cy="2564850"/>
          </a:xfrm>
          <a:prstGeom prst="rect">
            <a:avLst/>
          </a:prstGeom>
          <a:noFill/>
          <a:ln>
            <a:noFill/>
          </a:ln>
        </p:spPr>
      </p:pic>
      <p:sp>
        <p:nvSpPr>
          <p:cNvPr id="547" name="Google Shape;547;g8ab969f780_0_869"/>
          <p:cNvSpPr/>
          <p:nvPr/>
        </p:nvSpPr>
        <p:spPr>
          <a:xfrm>
            <a:off x="3255450" y="1285988"/>
            <a:ext cx="3168900" cy="1018800"/>
          </a:xfrm>
          <a:prstGeom prst="cloudCallout">
            <a:avLst>
              <a:gd name="adj1" fmla="val -7611"/>
              <a:gd name="adj2" fmla="val 110808"/>
            </a:avLst>
          </a:prstGeom>
          <a:no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000" b="1">
              <a:latin typeface="Century Gothic"/>
              <a:ea typeface="Century Gothic"/>
              <a:cs typeface="Century Gothic"/>
              <a:sym typeface="Century Gothic"/>
            </a:endParaRPr>
          </a:p>
        </p:txBody>
      </p:sp>
      <p:sp>
        <p:nvSpPr>
          <p:cNvPr id="548" name="Google Shape;548;g8ab969f780_0_869"/>
          <p:cNvSpPr txBox="1"/>
          <p:nvPr/>
        </p:nvSpPr>
        <p:spPr>
          <a:xfrm>
            <a:off x="3675600" y="1457813"/>
            <a:ext cx="2181000" cy="82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US" sz="1800" b="1">
                <a:latin typeface="Century Gothic"/>
                <a:ea typeface="Century Gothic"/>
                <a:cs typeface="Century Gothic"/>
                <a:sym typeface="Century Gothic"/>
              </a:rPr>
              <a:t>Wow! </a:t>
            </a:r>
            <a:endParaRPr sz="1800" b="1">
              <a:latin typeface="Century Gothic"/>
              <a:ea typeface="Century Gothic"/>
              <a:cs typeface="Century Gothic"/>
              <a:sym typeface="Century Gothic"/>
            </a:endParaRPr>
          </a:p>
          <a:p>
            <a:pPr marL="0" lvl="0" indent="0" algn="ctr" rtl="0">
              <a:spcBef>
                <a:spcPts val="0"/>
              </a:spcBef>
              <a:spcAft>
                <a:spcPts val="0"/>
              </a:spcAft>
              <a:buClr>
                <a:srgbClr val="000000"/>
              </a:buClr>
              <a:buSzPts val="1100"/>
              <a:buFont typeface="Arial"/>
              <a:buNone/>
            </a:pPr>
            <a:r>
              <a:rPr lang="en-US" sz="1800" b="1">
                <a:latin typeface="Century Gothic"/>
                <a:ea typeface="Century Gothic"/>
                <a:cs typeface="Century Gothic"/>
                <a:sym typeface="Century Gothic"/>
              </a:rPr>
              <a:t>You know a lot!</a:t>
            </a:r>
            <a:endParaRPr sz="1800" b="1">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g9124dab68b_0_94"/>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54" name="Google Shape;554;g9124dab68b_0_94"/>
          <p:cNvPicPr preferRelativeResize="0"/>
          <p:nvPr/>
        </p:nvPicPr>
        <p:blipFill rotWithShape="1">
          <a:blip r:embed="rId4">
            <a:alphaModFix/>
          </a:blip>
          <a:srcRect l="17845" r="19361" b="82006"/>
          <a:stretch/>
        </p:blipFill>
        <p:spPr>
          <a:xfrm>
            <a:off x="1583838" y="146825"/>
            <a:ext cx="6610775" cy="1233977"/>
          </a:xfrm>
          <a:prstGeom prst="rect">
            <a:avLst/>
          </a:prstGeom>
          <a:noFill/>
          <a:ln>
            <a:noFill/>
          </a:ln>
        </p:spPr>
      </p:pic>
      <p:pic>
        <p:nvPicPr>
          <p:cNvPr id="555" name="Google Shape;555;g9124dab68b_0_94"/>
          <p:cNvPicPr preferRelativeResize="0"/>
          <p:nvPr/>
        </p:nvPicPr>
        <p:blipFill rotWithShape="1">
          <a:blip r:embed="rId5">
            <a:alphaModFix/>
          </a:blip>
          <a:srcRect b="88081"/>
          <a:stretch/>
        </p:blipFill>
        <p:spPr>
          <a:xfrm>
            <a:off x="0" y="0"/>
            <a:ext cx="9144000" cy="817419"/>
          </a:xfrm>
          <a:prstGeom prst="rect">
            <a:avLst/>
          </a:prstGeom>
          <a:noFill/>
          <a:ln>
            <a:noFill/>
          </a:ln>
        </p:spPr>
      </p:pic>
      <p:sp>
        <p:nvSpPr>
          <p:cNvPr id="556" name="Google Shape;556;g9124dab68b_0_94"/>
          <p:cNvSpPr txBox="1"/>
          <p:nvPr/>
        </p:nvSpPr>
        <p:spPr>
          <a:xfrm>
            <a:off x="656475" y="1452600"/>
            <a:ext cx="7807800" cy="4118700"/>
          </a:xfrm>
          <a:prstGeom prst="rect">
            <a:avLst/>
          </a:prstGeom>
          <a:noFill/>
          <a:ln>
            <a:noFill/>
          </a:ln>
        </p:spPr>
        <p:txBody>
          <a:bodyPr spcFirstLastPara="1" wrap="square" lIns="91425" tIns="91425" rIns="91425" bIns="91425" anchor="t" anchorCtr="0">
            <a:noAutofit/>
          </a:bodyPr>
          <a:lstStyle/>
          <a:p>
            <a:pPr marL="457200" marR="0" lvl="0" indent="-387350" algn="l" rtl="0">
              <a:lnSpc>
                <a:spcPct val="100000"/>
              </a:lnSpc>
              <a:spcBef>
                <a:spcPts val="0"/>
              </a:spcBef>
              <a:spcAft>
                <a:spcPts val="0"/>
              </a:spcAft>
              <a:buClr>
                <a:srgbClr val="000000"/>
              </a:buClr>
              <a:buSzPts val="2500"/>
              <a:buFont typeface="Century Gothic"/>
              <a:buAutoNum type="arabicPeriod"/>
            </a:pPr>
            <a:r>
              <a:rPr lang="en-US" sz="2500" b="1" i="0" u="none" strike="noStrike" cap="none">
                <a:solidFill>
                  <a:srgbClr val="000000"/>
                </a:solidFill>
                <a:latin typeface="Century Gothic"/>
                <a:ea typeface="Century Gothic"/>
                <a:cs typeface="Century Gothic"/>
                <a:sym typeface="Century Gothic"/>
              </a:rPr>
              <a:t>Take a few deep breaths, and loosen up.</a:t>
            </a:r>
            <a:endParaRPr sz="2500" b="1" i="0" u="none" strike="noStrike" cap="none">
              <a:solidFill>
                <a:srgbClr val="00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000000"/>
              </a:solidFill>
              <a:latin typeface="Century Gothic"/>
              <a:ea typeface="Century Gothic"/>
              <a:cs typeface="Century Gothic"/>
              <a:sym typeface="Century Gothic"/>
            </a:endParaRPr>
          </a:p>
          <a:p>
            <a:pPr marL="457200" marR="0" lvl="0" indent="-387350" algn="l" rtl="0">
              <a:lnSpc>
                <a:spcPct val="100000"/>
              </a:lnSpc>
              <a:spcBef>
                <a:spcPts val="0"/>
              </a:spcBef>
              <a:spcAft>
                <a:spcPts val="0"/>
              </a:spcAft>
              <a:buClr>
                <a:srgbClr val="000000"/>
              </a:buClr>
              <a:buSzPts val="2500"/>
              <a:buFont typeface="Century Gothic"/>
              <a:buAutoNum type="arabicPeriod" startAt="2"/>
            </a:pPr>
            <a:r>
              <a:rPr lang="en-US" sz="2500" b="1" i="0" u="none" strike="noStrike" cap="none">
                <a:solidFill>
                  <a:srgbClr val="000000"/>
                </a:solidFill>
                <a:latin typeface="Century Gothic"/>
                <a:ea typeface="Century Gothic"/>
                <a:cs typeface="Century Gothic"/>
                <a:sym typeface="Century Gothic"/>
              </a:rPr>
              <a:t>Pause before you speak, and review the first line in your head.</a:t>
            </a:r>
            <a:endParaRPr sz="25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000000"/>
              </a:solidFill>
              <a:latin typeface="Century Gothic"/>
              <a:ea typeface="Century Gothic"/>
              <a:cs typeface="Century Gothic"/>
              <a:sym typeface="Century Gothic"/>
            </a:endParaRPr>
          </a:p>
          <a:p>
            <a:pPr marL="457200" marR="0" lvl="0" indent="-387350" algn="l" rtl="0">
              <a:lnSpc>
                <a:spcPct val="100000"/>
              </a:lnSpc>
              <a:spcBef>
                <a:spcPts val="0"/>
              </a:spcBef>
              <a:spcAft>
                <a:spcPts val="0"/>
              </a:spcAft>
              <a:buClr>
                <a:srgbClr val="000000"/>
              </a:buClr>
              <a:buSzPts val="2500"/>
              <a:buFont typeface="Century Gothic"/>
              <a:buAutoNum type="arabicPeriod" startAt="3"/>
            </a:pPr>
            <a:r>
              <a:rPr lang="en-US" sz="2500" b="1" i="0" u="none" strike="noStrike" cap="none">
                <a:solidFill>
                  <a:srgbClr val="000000"/>
                </a:solidFill>
                <a:latin typeface="Century Gothic"/>
                <a:ea typeface="Century Gothic"/>
                <a:cs typeface="Century Gothic"/>
                <a:sym typeface="Century Gothic"/>
              </a:rPr>
              <a:t>Remember to speak at an appropriate pace, and avoid filler words!</a:t>
            </a:r>
            <a:endParaRPr sz="2500" b="1" i="0" u="none" strike="noStrike" cap="none">
              <a:solidFill>
                <a:srgbClr val="000000"/>
              </a:solidFill>
              <a:latin typeface="Century Gothic"/>
              <a:ea typeface="Century Gothic"/>
              <a:cs typeface="Century Gothic"/>
              <a:sym typeface="Century Gothic"/>
            </a:endParaRPr>
          </a:p>
          <a:p>
            <a:pPr marL="457200" marR="0" lvl="0" indent="-228600" algn="l" rtl="0">
              <a:lnSpc>
                <a:spcPct val="100000"/>
              </a:lnSpc>
              <a:spcBef>
                <a:spcPts val="0"/>
              </a:spcBef>
              <a:spcAft>
                <a:spcPts val="0"/>
              </a:spcAft>
              <a:buClr>
                <a:srgbClr val="000000"/>
              </a:buClr>
              <a:buSzPts val="2500"/>
              <a:buFont typeface="Century Gothic"/>
              <a:buNone/>
            </a:pPr>
            <a:endParaRPr sz="2500" b="1" i="0" u="none" strike="noStrike" cap="none">
              <a:solidFill>
                <a:srgbClr val="000000"/>
              </a:solidFill>
              <a:latin typeface="Century Gothic"/>
              <a:ea typeface="Century Gothic"/>
              <a:cs typeface="Century Gothic"/>
              <a:sym typeface="Century Gothic"/>
            </a:endParaRPr>
          </a:p>
          <a:p>
            <a:pPr marL="457200" marR="0" lvl="0" indent="-387350" algn="l" rtl="0">
              <a:lnSpc>
                <a:spcPct val="100000"/>
              </a:lnSpc>
              <a:spcBef>
                <a:spcPts val="0"/>
              </a:spcBef>
              <a:spcAft>
                <a:spcPts val="0"/>
              </a:spcAft>
              <a:buClr>
                <a:srgbClr val="000000"/>
              </a:buClr>
              <a:buSzPts val="2500"/>
              <a:buFont typeface="Century Gothic"/>
              <a:buAutoNum type="arabicPeriod" startAt="4"/>
            </a:pPr>
            <a:r>
              <a:rPr lang="en-US" sz="2500" b="1">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Remember that your teacher may have some questions for you after feedback.</a:t>
            </a:r>
            <a:endParaRPr sz="2500" b="1">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500" b="1" i="0" u="none" strike="noStrike" cap="none">
              <a:solidFill>
                <a:srgbClr val="000000"/>
              </a:solidFill>
              <a:latin typeface="Century Gothic"/>
              <a:ea typeface="Century Gothic"/>
              <a:cs typeface="Century Gothic"/>
              <a:sym typeface="Century Gothic"/>
            </a:endParaRPr>
          </a:p>
        </p:txBody>
      </p:sp>
      <p:sp>
        <p:nvSpPr>
          <p:cNvPr id="557" name="Google Shape;557;g9124dab68b_0_94"/>
          <p:cNvSpPr txBox="1"/>
          <p:nvPr/>
        </p:nvSpPr>
        <p:spPr>
          <a:xfrm>
            <a:off x="2248750" y="405775"/>
            <a:ext cx="52056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Ready?</a:t>
            </a:r>
            <a:endParaRPr sz="3000" b="1" i="0" u="none" strike="noStrike" cap="none">
              <a:solidFill>
                <a:srgbClr val="9900FF"/>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g9124dab68b_0_0"/>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563" name="Google Shape;563;g9124dab68b_0_0"/>
          <p:cNvPicPr preferRelativeResize="0"/>
          <p:nvPr/>
        </p:nvPicPr>
        <p:blipFill rotWithShape="1">
          <a:blip r:embed="rId4">
            <a:alphaModFix/>
          </a:blip>
          <a:srcRect l="17845" r="19361" b="82006"/>
          <a:stretch/>
        </p:blipFill>
        <p:spPr>
          <a:xfrm>
            <a:off x="1583838" y="146825"/>
            <a:ext cx="6610775" cy="1233977"/>
          </a:xfrm>
          <a:prstGeom prst="rect">
            <a:avLst/>
          </a:prstGeom>
          <a:noFill/>
          <a:ln>
            <a:noFill/>
          </a:ln>
        </p:spPr>
      </p:pic>
      <p:pic>
        <p:nvPicPr>
          <p:cNvPr id="564" name="Google Shape;564;g9124dab68b_0_0"/>
          <p:cNvPicPr preferRelativeResize="0"/>
          <p:nvPr/>
        </p:nvPicPr>
        <p:blipFill rotWithShape="1">
          <a:blip r:embed="rId5">
            <a:alphaModFix/>
          </a:blip>
          <a:srcRect b="88081"/>
          <a:stretch/>
        </p:blipFill>
        <p:spPr>
          <a:xfrm>
            <a:off x="0" y="0"/>
            <a:ext cx="9144000" cy="817419"/>
          </a:xfrm>
          <a:prstGeom prst="rect">
            <a:avLst/>
          </a:prstGeom>
          <a:noFill/>
          <a:ln>
            <a:noFill/>
          </a:ln>
        </p:spPr>
      </p:pic>
      <p:sp>
        <p:nvSpPr>
          <p:cNvPr id="565" name="Google Shape;565;g9124dab68b_0_0"/>
          <p:cNvSpPr txBox="1"/>
          <p:nvPr/>
        </p:nvSpPr>
        <p:spPr>
          <a:xfrm>
            <a:off x="319725" y="1525250"/>
            <a:ext cx="6661200" cy="438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600" b="1" i="0" u="none" strike="noStrike" cap="none">
                <a:solidFill>
                  <a:srgbClr val="9900FF"/>
                </a:solidFill>
                <a:latin typeface="Century Gothic"/>
                <a:ea typeface="Century Gothic"/>
                <a:cs typeface="Century Gothic"/>
                <a:sym typeface="Century Gothic"/>
              </a:rPr>
              <a:t>There are three options for where to start giving the speech today. Your goal is Option 1. Start there or with another option and work your way up the list.</a:t>
            </a:r>
            <a:endParaRPr sz="26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400"/>
              <a:buFont typeface="Arial"/>
              <a:buNone/>
            </a:pPr>
            <a:endParaRPr sz="2200" b="1" i="0" u="none" strike="noStrike" cap="none">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Century Gothic"/>
                <a:ea typeface="Century Gothic"/>
                <a:cs typeface="Century Gothic"/>
                <a:sym typeface="Century Gothic"/>
              </a:rPr>
              <a:t>1. Recall the speech from memory without using any notes.</a:t>
            </a:r>
            <a:endParaRPr sz="25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Century Gothic"/>
                <a:ea typeface="Century Gothic"/>
                <a:cs typeface="Century Gothic"/>
                <a:sym typeface="Century Gothic"/>
              </a:rPr>
              <a:t>2. Use your graphic organizer.</a:t>
            </a:r>
            <a:endParaRPr sz="25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900"/>
              <a:buFont typeface="Arial"/>
              <a:buNone/>
            </a:pPr>
            <a:endParaRPr sz="19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Century Gothic"/>
                <a:ea typeface="Century Gothic"/>
                <a:cs typeface="Century Gothic"/>
                <a:sym typeface="Century Gothic"/>
              </a:rPr>
              <a:t>3. Use the upcoming slides for reference.</a:t>
            </a:r>
            <a:endParaRPr sz="25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2"/>
              </a:solidFill>
              <a:latin typeface="Century Gothic"/>
              <a:ea typeface="Century Gothic"/>
              <a:cs typeface="Century Gothic"/>
              <a:sym typeface="Century Gothic"/>
            </a:endParaRPr>
          </a:p>
        </p:txBody>
      </p:sp>
      <p:sp>
        <p:nvSpPr>
          <p:cNvPr id="566" name="Google Shape;566;g9124dab68b_0_0"/>
          <p:cNvSpPr txBox="1"/>
          <p:nvPr/>
        </p:nvSpPr>
        <p:spPr>
          <a:xfrm>
            <a:off x="2234775" y="349175"/>
            <a:ext cx="5237700" cy="698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Where to Start?</a:t>
            </a:r>
            <a:endParaRPr sz="3000" b="1" i="0" u="none" strike="noStrike" cap="none">
              <a:solidFill>
                <a:srgbClr val="9900FF"/>
              </a:solidFill>
              <a:latin typeface="Century Gothic"/>
              <a:ea typeface="Century Gothic"/>
              <a:cs typeface="Century Gothic"/>
              <a:sym typeface="Century Gothic"/>
            </a:endParaRPr>
          </a:p>
        </p:txBody>
      </p:sp>
      <p:pic>
        <p:nvPicPr>
          <p:cNvPr id="567" name="Google Shape;567;g9124dab68b_0_0"/>
          <p:cNvPicPr preferRelativeResize="0"/>
          <p:nvPr/>
        </p:nvPicPr>
        <p:blipFill rotWithShape="1">
          <a:blip r:embed="rId6">
            <a:alphaModFix/>
          </a:blip>
          <a:srcRect/>
          <a:stretch/>
        </p:blipFill>
        <p:spPr>
          <a:xfrm rot="1101366" flipH="1">
            <a:off x="6238875" y="2119313"/>
            <a:ext cx="2724150" cy="33813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g913be7a29a_0_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73" name="Google Shape;573;g913be7a29a_0_0"/>
          <p:cNvSpPr txBox="1"/>
          <p:nvPr/>
        </p:nvSpPr>
        <p:spPr>
          <a:xfrm>
            <a:off x="378450" y="1377500"/>
            <a:ext cx="8387100" cy="122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2200" b="1" i="0" u="none" strike="noStrike" cap="none">
              <a:solidFill>
                <a:schemeClr val="accent2"/>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500"/>
              <a:buFont typeface="Arial"/>
              <a:buNone/>
            </a:pPr>
            <a:r>
              <a:rPr lang="en-US" sz="2500" b="1" i="0" u="none" strike="noStrike" cap="none">
                <a:solidFill>
                  <a:srgbClr val="9900FF"/>
                </a:solidFill>
                <a:latin typeface="Century Gothic"/>
                <a:ea typeface="Century Gothic"/>
                <a:cs typeface="Century Gothic"/>
                <a:sym typeface="Century Gothic"/>
              </a:rPr>
              <a:t>Recall the speech from memory without using any notes. You can do it!</a:t>
            </a:r>
            <a:endParaRPr sz="25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2"/>
              </a:solidFill>
              <a:latin typeface="Century Gothic"/>
              <a:ea typeface="Century Gothic"/>
              <a:cs typeface="Century Gothic"/>
              <a:sym typeface="Century Gothic"/>
            </a:endParaRPr>
          </a:p>
        </p:txBody>
      </p:sp>
      <p:pic>
        <p:nvPicPr>
          <p:cNvPr id="574" name="Google Shape;574;g913be7a29a_0_0"/>
          <p:cNvPicPr preferRelativeResize="0"/>
          <p:nvPr/>
        </p:nvPicPr>
        <p:blipFill rotWithShape="1">
          <a:blip r:embed="rId4">
            <a:alphaModFix/>
          </a:blip>
          <a:srcRect l="17845" r="19361" b="82006"/>
          <a:stretch/>
        </p:blipFill>
        <p:spPr>
          <a:xfrm>
            <a:off x="1583838" y="146825"/>
            <a:ext cx="6610775" cy="1233977"/>
          </a:xfrm>
          <a:prstGeom prst="rect">
            <a:avLst/>
          </a:prstGeom>
          <a:noFill/>
          <a:ln>
            <a:noFill/>
          </a:ln>
        </p:spPr>
      </p:pic>
      <p:pic>
        <p:nvPicPr>
          <p:cNvPr id="575" name="Google Shape;575;g913be7a29a_0_0"/>
          <p:cNvPicPr preferRelativeResize="0"/>
          <p:nvPr/>
        </p:nvPicPr>
        <p:blipFill rotWithShape="1">
          <a:blip r:embed="rId5">
            <a:alphaModFix/>
          </a:blip>
          <a:srcRect b="88081"/>
          <a:stretch/>
        </p:blipFill>
        <p:spPr>
          <a:xfrm>
            <a:off x="0" y="0"/>
            <a:ext cx="9144000" cy="817419"/>
          </a:xfrm>
          <a:prstGeom prst="rect">
            <a:avLst/>
          </a:prstGeom>
          <a:noFill/>
          <a:ln>
            <a:noFill/>
          </a:ln>
        </p:spPr>
      </p:pic>
      <p:sp>
        <p:nvSpPr>
          <p:cNvPr id="576" name="Google Shape;576;g913be7a29a_0_0"/>
          <p:cNvSpPr txBox="1"/>
          <p:nvPr/>
        </p:nvSpPr>
        <p:spPr>
          <a:xfrm>
            <a:off x="2248750" y="405775"/>
            <a:ext cx="51960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Option 1</a:t>
            </a:r>
            <a:endParaRPr sz="3000" b="1" i="0" u="none" strike="noStrike" cap="none">
              <a:solidFill>
                <a:srgbClr val="9900FF"/>
              </a:solidFill>
              <a:latin typeface="Century Gothic"/>
              <a:ea typeface="Century Gothic"/>
              <a:cs typeface="Century Gothic"/>
              <a:sym typeface="Century Gothic"/>
            </a:endParaRPr>
          </a:p>
        </p:txBody>
      </p:sp>
      <p:pic>
        <p:nvPicPr>
          <p:cNvPr id="577" name="Google Shape;577;g913be7a29a_0_0"/>
          <p:cNvPicPr preferRelativeResize="0"/>
          <p:nvPr/>
        </p:nvPicPr>
        <p:blipFill rotWithShape="1">
          <a:blip r:embed="rId6">
            <a:alphaModFix/>
          </a:blip>
          <a:srcRect/>
          <a:stretch/>
        </p:blipFill>
        <p:spPr>
          <a:xfrm>
            <a:off x="2061229" y="2706475"/>
            <a:ext cx="5021535" cy="3766151"/>
          </a:xfrm>
          <a:prstGeom prst="rect">
            <a:avLst/>
          </a:prstGeom>
          <a:noFill/>
          <a:ln w="19050" cap="flat" cmpd="sng">
            <a:solidFill>
              <a:srgbClr val="9900FF"/>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ga3b0e4e55e_2_2"/>
          <p:cNvPicPr preferRelativeResize="0"/>
          <p:nvPr/>
        </p:nvPicPr>
        <p:blipFill rotWithShape="1">
          <a:blip r:embed="rId3">
            <a:alphaModFix/>
          </a:blip>
          <a:srcRect l="17845" r="19361" b="82005"/>
          <a:stretch/>
        </p:blipFill>
        <p:spPr>
          <a:xfrm>
            <a:off x="2181961" y="231275"/>
            <a:ext cx="4695313" cy="1233975"/>
          </a:xfrm>
          <a:prstGeom prst="rect">
            <a:avLst/>
          </a:prstGeom>
          <a:noFill/>
          <a:ln>
            <a:noFill/>
          </a:ln>
        </p:spPr>
      </p:pic>
      <p:pic>
        <p:nvPicPr>
          <p:cNvPr id="583" name="Google Shape;583;ga3b0e4e55e_2_2"/>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584" name="Google Shape;584;ga3b0e4e55e_2_2"/>
          <p:cNvPicPr preferRelativeResize="0"/>
          <p:nvPr/>
        </p:nvPicPr>
        <p:blipFill rotWithShape="1">
          <a:blip r:embed="rId5">
            <a:alphaModFix/>
          </a:blip>
          <a:srcRect r="83249" b="88080"/>
          <a:stretch/>
        </p:blipFill>
        <p:spPr>
          <a:xfrm>
            <a:off x="0" y="0"/>
            <a:ext cx="1531500" cy="817425"/>
          </a:xfrm>
          <a:prstGeom prst="rect">
            <a:avLst/>
          </a:prstGeom>
          <a:noFill/>
          <a:ln>
            <a:noFill/>
          </a:ln>
        </p:spPr>
      </p:pic>
      <p:sp>
        <p:nvSpPr>
          <p:cNvPr id="585" name="Google Shape;585;ga3b0e4e55e_2_2"/>
          <p:cNvSpPr txBox="1"/>
          <p:nvPr/>
        </p:nvSpPr>
        <p:spPr>
          <a:xfrm>
            <a:off x="2525400" y="387600"/>
            <a:ext cx="4093200" cy="817500"/>
          </a:xfrm>
          <a:prstGeom prst="rect">
            <a:avLst/>
          </a:prstGeom>
          <a:noFill/>
          <a:ln>
            <a:noFill/>
          </a:ln>
        </p:spPr>
        <p:txBody>
          <a:bodyPr spcFirstLastPara="1" wrap="square" lIns="91425" tIns="18287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Option 2</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0B670A"/>
              </a:solidFill>
              <a:latin typeface="Century Gothic"/>
              <a:ea typeface="Century Gothic"/>
              <a:cs typeface="Century Gothic"/>
              <a:sym typeface="Century Gothic"/>
            </a:endParaRPr>
          </a:p>
        </p:txBody>
      </p:sp>
      <p:sp>
        <p:nvSpPr>
          <p:cNvPr id="586" name="Google Shape;586;ga3b0e4e55e_2_2"/>
          <p:cNvSpPr txBox="1"/>
          <p:nvPr/>
        </p:nvSpPr>
        <p:spPr>
          <a:xfrm>
            <a:off x="1347475" y="1415000"/>
            <a:ext cx="6473400" cy="56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000" b="1" i="0" u="none" strike="noStrike" cap="none">
                <a:solidFill>
                  <a:srgbClr val="9900FF"/>
                </a:solidFill>
                <a:latin typeface="Century Gothic"/>
                <a:ea typeface="Century Gothic"/>
                <a:cs typeface="Century Gothic"/>
                <a:sym typeface="Century Gothic"/>
              </a:rPr>
              <a:t>Use the graphic organizer as you retell the speech.</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entury Gothic"/>
              <a:ea typeface="Century Gothic"/>
              <a:cs typeface="Century Gothic"/>
              <a:sym typeface="Century Gothic"/>
            </a:endParaRPr>
          </a:p>
        </p:txBody>
      </p:sp>
      <p:graphicFrame>
        <p:nvGraphicFramePr>
          <p:cNvPr id="587" name="Google Shape;587;ga3b0e4e55e_2_2"/>
          <p:cNvGraphicFramePr/>
          <p:nvPr/>
        </p:nvGraphicFramePr>
        <p:xfrm>
          <a:off x="598500" y="2056475"/>
          <a:ext cx="3000000" cy="3000000"/>
        </p:xfrm>
        <a:graphic>
          <a:graphicData uri="http://schemas.openxmlformats.org/drawingml/2006/table">
            <a:tbl>
              <a:tblPr bandRow="1">
                <a:noFill/>
                <a:tableStyleId>{B15FDA1E-1A3A-421F-9C55-B7AC7F79445A}</a:tableStyleId>
              </a:tblPr>
              <a:tblGrid>
                <a:gridCol w="4043925">
                  <a:extLst>
                    <a:ext uri="{9D8B030D-6E8A-4147-A177-3AD203B41FA5}">
                      <a16:colId xmlns:a16="http://schemas.microsoft.com/office/drawing/2014/main" val="20000"/>
                    </a:ext>
                  </a:extLst>
                </a:gridCol>
                <a:gridCol w="4043925">
                  <a:extLst>
                    <a:ext uri="{9D8B030D-6E8A-4147-A177-3AD203B41FA5}">
                      <a16:colId xmlns:a16="http://schemas.microsoft.com/office/drawing/2014/main" val="20001"/>
                    </a:ext>
                  </a:extLst>
                </a:gridCol>
              </a:tblGrid>
              <a:tr h="287825">
                <a:tc gridSpan="2">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Introduction</a:t>
                      </a:r>
                      <a:endParaRPr sz="2000" b="1" u="none" strike="noStrike" cap="none">
                        <a:latin typeface="Century Gothic"/>
                        <a:ea typeface="Century Gothic"/>
                        <a:cs typeface="Century Gothic"/>
                        <a:sym typeface="Century Gothic"/>
                      </a:endParaRPr>
                    </a:p>
                  </a:txBody>
                  <a:tcPr marL="68575" marR="68575" marT="0" marB="0">
                    <a:solidFill>
                      <a:srgbClr val="D9D2E9"/>
                    </a:solidFill>
                  </a:tcPr>
                </a:tc>
                <a:tc hMerge="1">
                  <a:txBody>
                    <a:bodyPr/>
                    <a:lstStyle/>
                    <a:p>
                      <a:endParaRPr lang="en-US"/>
                    </a:p>
                  </a:txBody>
                  <a:tcPr/>
                </a:tc>
                <a:extLst>
                  <a:ext uri="{0D108BD9-81ED-4DB2-BD59-A6C34878D82A}">
                    <a16:rowId xmlns:a16="http://schemas.microsoft.com/office/drawing/2014/main" val="10000"/>
                  </a:ext>
                </a:extLst>
              </a:tr>
              <a:tr h="772850">
                <a:tc gridSpan="2">
                  <a:txBody>
                    <a:bodyPr/>
                    <a:lstStyle/>
                    <a:p>
                      <a:pPr marL="0" marR="0" lvl="0" indent="0" algn="l" rtl="0">
                        <a:lnSpc>
                          <a:spcPct val="100000"/>
                        </a:lnSpc>
                        <a:spcBef>
                          <a:spcPts val="0"/>
                        </a:spcBef>
                        <a:spcAft>
                          <a:spcPts val="0"/>
                        </a:spcAft>
                        <a:buClr>
                          <a:srgbClr val="000000"/>
                        </a:buClr>
                        <a:buSzPts val="1100"/>
                        <a:buFont typeface="Arial"/>
                        <a:buNone/>
                      </a:pPr>
                      <a:r>
                        <a:rPr lang="en-US" sz="2000">
                          <a:latin typeface="Century Gothic"/>
                          <a:ea typeface="Century Gothic"/>
                          <a:cs typeface="Century Gothic"/>
                          <a:sym typeface="Century Gothic"/>
                        </a:rPr>
                        <a:t>We all know that our air is polluted. There are too many greenhouse gasses that make the earth warmer. This causes...</a:t>
                      </a:r>
                      <a:endParaRPr sz="20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1"/>
                  </a:ext>
                </a:extLst>
              </a:tr>
              <a:tr h="287825">
                <a:tc gridSpan="2">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Supporting Evidence 1</a:t>
                      </a:r>
                      <a:endParaRPr sz="2000" b="1" u="none" strike="noStrike" cap="none">
                        <a:latin typeface="Century Gothic"/>
                        <a:ea typeface="Century Gothic"/>
                        <a:cs typeface="Century Gothic"/>
                        <a:sym typeface="Century Gothic"/>
                      </a:endParaRPr>
                    </a:p>
                  </a:txBody>
                  <a:tcPr marL="68575" marR="68575" marT="0" marB="0">
                    <a:solidFill>
                      <a:srgbClr val="D9D2E9"/>
                    </a:solidFill>
                  </a:tcPr>
                </a:tc>
                <a:tc hMerge="1">
                  <a:txBody>
                    <a:bodyPr/>
                    <a:lstStyle/>
                    <a:p>
                      <a:endParaRPr lang="en-US"/>
                    </a:p>
                  </a:txBody>
                  <a:tcPr/>
                </a:tc>
                <a:extLst>
                  <a:ext uri="{0D108BD9-81ED-4DB2-BD59-A6C34878D82A}">
                    <a16:rowId xmlns:a16="http://schemas.microsoft.com/office/drawing/2014/main" val="10002"/>
                  </a:ext>
                </a:extLst>
              </a:tr>
              <a:tr h="2206775">
                <a:tc gridSpan="2">
                  <a:txBody>
                    <a:bodyPr/>
                    <a:lstStyle/>
                    <a:p>
                      <a:pPr marL="0" marR="0" lvl="0" indent="0" algn="l" rtl="0">
                        <a:lnSpc>
                          <a:spcPct val="100000"/>
                        </a:lnSpc>
                        <a:spcBef>
                          <a:spcPts val="1200"/>
                        </a:spcBef>
                        <a:spcAft>
                          <a:spcPts val="0"/>
                        </a:spcAft>
                        <a:buNone/>
                      </a:pPr>
                      <a:r>
                        <a:rPr lang="en-US" sz="2000">
                          <a:latin typeface="Century Gothic"/>
                          <a:ea typeface="Century Gothic"/>
                          <a:cs typeface="Century Gothic"/>
                          <a:sym typeface="Century Gothic"/>
                        </a:rPr>
                        <a:t>Recycle. If you recycle half of your family’s waste…</a:t>
                      </a:r>
                      <a:endParaRPr sz="20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endParaRPr sz="20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r>
                        <a:rPr lang="en-US" sz="2000">
                          <a:latin typeface="Century Gothic"/>
                          <a:ea typeface="Century Gothic"/>
                          <a:cs typeface="Century Gothic"/>
                          <a:sym typeface="Century Gothic"/>
                        </a:rPr>
                        <a:t>Drive less. Instead of driving yourself, take...</a:t>
                      </a:r>
                      <a:endParaRPr sz="20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88" name="Google Shape;588;ga3b0e4e55e_2_2"/>
          <p:cNvSpPr/>
          <p:nvPr/>
        </p:nvSpPr>
        <p:spPr>
          <a:xfrm>
            <a:off x="8014525" y="241625"/>
            <a:ext cx="744600" cy="1056600"/>
          </a:xfrm>
          <a:prstGeom prst="roundRect">
            <a:avLst>
              <a:gd name="adj" fmla="val 16667"/>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ga3b0e4e55e_2_2"/>
          <p:cNvSpPr/>
          <p:nvPr/>
        </p:nvSpPr>
        <p:spPr>
          <a:xfrm>
            <a:off x="8084525" y="792974"/>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ga3b0e4e55e_2_2"/>
          <p:cNvSpPr/>
          <p:nvPr/>
        </p:nvSpPr>
        <p:spPr>
          <a:xfrm>
            <a:off x="8079750" y="323075"/>
            <a:ext cx="608400" cy="867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ga3b0e4e55e_2_2"/>
          <p:cNvSpPr/>
          <p:nvPr/>
        </p:nvSpPr>
        <p:spPr>
          <a:xfrm>
            <a:off x="8079750" y="438712"/>
            <a:ext cx="608400" cy="1395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ga3b0e4e55e_2_2"/>
          <p:cNvSpPr/>
          <p:nvPr/>
        </p:nvSpPr>
        <p:spPr>
          <a:xfrm>
            <a:off x="8084523" y="616708"/>
            <a:ext cx="608400" cy="1395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ga3b0e4e55e_2_2"/>
          <p:cNvSpPr/>
          <p:nvPr/>
        </p:nvSpPr>
        <p:spPr>
          <a:xfrm>
            <a:off x="8084523" y="1125839"/>
            <a:ext cx="608400" cy="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a3b0e4e55e_2_2"/>
          <p:cNvSpPr/>
          <p:nvPr/>
        </p:nvSpPr>
        <p:spPr>
          <a:xfrm>
            <a:off x="8113208" y="839625"/>
            <a:ext cx="251700" cy="202800"/>
          </a:xfrm>
          <a:prstGeom prst="rect">
            <a:avLst/>
          </a:prstGeom>
          <a:no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ga3b0e4e55e_2_2"/>
          <p:cNvSpPr/>
          <p:nvPr/>
        </p:nvSpPr>
        <p:spPr>
          <a:xfrm>
            <a:off x="8402983" y="839632"/>
            <a:ext cx="251700" cy="202800"/>
          </a:xfrm>
          <a:prstGeom prst="rect">
            <a:avLst/>
          </a:prstGeom>
          <a:solidFill>
            <a:srgbClr val="FFFFFF"/>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ga3b0e4e55e_2_19"/>
          <p:cNvPicPr preferRelativeResize="0"/>
          <p:nvPr/>
        </p:nvPicPr>
        <p:blipFill rotWithShape="1">
          <a:blip r:embed="rId3">
            <a:alphaModFix/>
          </a:blip>
          <a:srcRect l="17845" r="19361" b="82005"/>
          <a:stretch/>
        </p:blipFill>
        <p:spPr>
          <a:xfrm>
            <a:off x="2181961" y="231275"/>
            <a:ext cx="4695313" cy="1233975"/>
          </a:xfrm>
          <a:prstGeom prst="rect">
            <a:avLst/>
          </a:prstGeom>
          <a:noFill/>
          <a:ln>
            <a:noFill/>
          </a:ln>
        </p:spPr>
      </p:pic>
      <p:pic>
        <p:nvPicPr>
          <p:cNvPr id="601" name="Google Shape;601;ga3b0e4e55e_2_19"/>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602" name="Google Shape;602;ga3b0e4e55e_2_19"/>
          <p:cNvPicPr preferRelativeResize="0"/>
          <p:nvPr/>
        </p:nvPicPr>
        <p:blipFill rotWithShape="1">
          <a:blip r:embed="rId5">
            <a:alphaModFix/>
          </a:blip>
          <a:srcRect r="83249" b="88080"/>
          <a:stretch/>
        </p:blipFill>
        <p:spPr>
          <a:xfrm>
            <a:off x="0" y="0"/>
            <a:ext cx="1531500" cy="817425"/>
          </a:xfrm>
          <a:prstGeom prst="rect">
            <a:avLst/>
          </a:prstGeom>
          <a:noFill/>
          <a:ln>
            <a:noFill/>
          </a:ln>
        </p:spPr>
      </p:pic>
      <p:sp>
        <p:nvSpPr>
          <p:cNvPr id="603" name="Google Shape;603;ga3b0e4e55e_2_19"/>
          <p:cNvSpPr txBox="1"/>
          <p:nvPr/>
        </p:nvSpPr>
        <p:spPr>
          <a:xfrm>
            <a:off x="2525400" y="387675"/>
            <a:ext cx="4093200" cy="817500"/>
          </a:xfrm>
          <a:prstGeom prst="rect">
            <a:avLst/>
          </a:prstGeom>
          <a:noFill/>
          <a:ln>
            <a:noFill/>
          </a:ln>
        </p:spPr>
        <p:txBody>
          <a:bodyPr spcFirstLastPara="1" wrap="square" lIns="91425" tIns="18287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Option 2</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9900FF"/>
              </a:solidFill>
              <a:latin typeface="Century Gothic"/>
              <a:ea typeface="Century Gothic"/>
              <a:cs typeface="Century Gothic"/>
              <a:sym typeface="Century Gothic"/>
            </a:endParaRPr>
          </a:p>
        </p:txBody>
      </p:sp>
      <p:graphicFrame>
        <p:nvGraphicFramePr>
          <p:cNvPr id="604" name="Google Shape;604;ga3b0e4e55e_2_19"/>
          <p:cNvGraphicFramePr/>
          <p:nvPr/>
        </p:nvGraphicFramePr>
        <p:xfrm>
          <a:off x="681350" y="1383525"/>
          <a:ext cx="3000000" cy="3000000"/>
        </p:xfrm>
        <a:graphic>
          <a:graphicData uri="http://schemas.openxmlformats.org/drawingml/2006/table">
            <a:tbl>
              <a:tblPr bandRow="1">
                <a:noFill/>
                <a:tableStyleId>{B15FDA1E-1A3A-421F-9C55-B7AC7F79445A}</a:tableStyleId>
              </a:tblPr>
              <a:tblGrid>
                <a:gridCol w="3964775">
                  <a:extLst>
                    <a:ext uri="{9D8B030D-6E8A-4147-A177-3AD203B41FA5}">
                      <a16:colId xmlns:a16="http://schemas.microsoft.com/office/drawing/2014/main" val="20000"/>
                    </a:ext>
                  </a:extLst>
                </a:gridCol>
                <a:gridCol w="3964775">
                  <a:extLst>
                    <a:ext uri="{9D8B030D-6E8A-4147-A177-3AD203B41FA5}">
                      <a16:colId xmlns:a16="http://schemas.microsoft.com/office/drawing/2014/main" val="20001"/>
                    </a:ext>
                  </a:extLst>
                </a:gridCol>
              </a:tblGrid>
              <a:tr h="429075">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Supporting Evidence 2</a:t>
                      </a:r>
                      <a:endParaRPr sz="1800" b="1" u="none" strike="noStrike" cap="none">
                        <a:latin typeface="Century Gothic"/>
                        <a:ea typeface="Century Gothic"/>
                        <a:cs typeface="Century Gothic"/>
                        <a:sym typeface="Century Gothic"/>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hMerge="1">
                  <a:txBody>
                    <a:bodyPr/>
                    <a:lstStyle/>
                    <a:p>
                      <a:endParaRPr lang="en-US"/>
                    </a:p>
                  </a:txBody>
                  <a:tcPr/>
                </a:tc>
                <a:extLst>
                  <a:ext uri="{0D108BD9-81ED-4DB2-BD59-A6C34878D82A}">
                    <a16:rowId xmlns:a16="http://schemas.microsoft.com/office/drawing/2014/main" val="10000"/>
                  </a:ext>
                </a:extLst>
              </a:tr>
              <a:tr h="429075">
                <a:tc gridSpan="2">
                  <a:txBody>
                    <a:bodyPr/>
                    <a:lstStyle/>
                    <a:p>
                      <a:pPr marL="0" marR="0" lvl="0" indent="0" algn="l" rtl="0">
                        <a:lnSpc>
                          <a:spcPct val="100000"/>
                        </a:lnSpc>
                        <a:spcBef>
                          <a:spcPts val="1200"/>
                        </a:spcBef>
                        <a:spcAft>
                          <a:spcPts val="0"/>
                        </a:spcAft>
                        <a:buNone/>
                      </a:pPr>
                      <a:r>
                        <a:rPr lang="en-US" sz="1800">
                          <a:latin typeface="Century Gothic"/>
                          <a:ea typeface="Century Gothic"/>
                          <a:cs typeface="Century Gothic"/>
                          <a:sym typeface="Century Gothic"/>
                        </a:rPr>
                        <a:t>Eat less beef, lamb, and mutton. Cows, sheep, and goats create…</a:t>
                      </a:r>
                      <a:endParaRPr sz="18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r>
                        <a:rPr lang="en-US" sz="1800">
                          <a:latin typeface="Century Gothic"/>
                          <a:ea typeface="Century Gothic"/>
                          <a:cs typeface="Century Gothic"/>
                          <a:sym typeface="Century Gothic"/>
                        </a:rPr>
                        <a:t>Save electricity. Turn lights and other electrical devices off when you aren’t using them. Use less...</a:t>
                      </a:r>
                      <a:endParaRPr sz="1800">
                        <a:latin typeface="Century Gothic"/>
                        <a:ea typeface="Century Gothic"/>
                        <a:cs typeface="Century Gothic"/>
                        <a:sym typeface="Century Gothic"/>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429075">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Counterargument</a:t>
                      </a:r>
                      <a:endParaRPr sz="1800" b="1" u="none" strike="noStrike" cap="none">
                        <a:latin typeface="Century Gothic"/>
                        <a:ea typeface="Century Gothic"/>
                        <a:cs typeface="Century Gothic"/>
                        <a:sym typeface="Century Gothic"/>
                      </a:endParaRPr>
                    </a:p>
                  </a:txBody>
                  <a:tcPr marL="68575" marR="68575" marT="0" marB="0">
                    <a:lnT w="9525" cap="flat" cmpd="sng">
                      <a:solidFill>
                        <a:srgbClr val="000000"/>
                      </a:solidFill>
                      <a:prstDash val="solid"/>
                      <a:round/>
                      <a:headEnd type="none" w="sm" len="sm"/>
                      <a:tailEnd type="none" w="sm" len="sm"/>
                    </a:lnT>
                    <a:solidFill>
                      <a:srgbClr val="D9D2E9"/>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Response</a:t>
                      </a:r>
                      <a:endParaRPr sz="1800" b="1" u="none" strike="noStrike" cap="none">
                        <a:latin typeface="Century Gothic"/>
                        <a:ea typeface="Century Gothic"/>
                        <a:cs typeface="Century Gothic"/>
                        <a:sym typeface="Century Gothic"/>
                      </a:endParaRPr>
                    </a:p>
                  </a:txBody>
                  <a:tcPr marL="68575" marR="68575" marT="0" marB="0">
                    <a:lnT w="9525" cap="flat" cmpd="sng">
                      <a:solidFill>
                        <a:srgbClr val="000000"/>
                      </a:solidFill>
                      <a:prstDash val="solid"/>
                      <a:round/>
                      <a:headEnd type="none" w="sm" len="sm"/>
                      <a:tailEnd type="none" w="sm" len="sm"/>
                    </a:lnT>
                    <a:solidFill>
                      <a:srgbClr val="D9D2E9"/>
                    </a:solidFill>
                  </a:tcPr>
                </a:tc>
                <a:extLst>
                  <a:ext uri="{0D108BD9-81ED-4DB2-BD59-A6C34878D82A}">
                    <a16:rowId xmlns:a16="http://schemas.microsoft.com/office/drawing/2014/main" val="10002"/>
                  </a:ext>
                </a:extLst>
              </a:tr>
              <a:tr h="1258600">
                <a:tc>
                  <a:txBody>
                    <a:bodyPr/>
                    <a:lstStyle/>
                    <a:p>
                      <a:pPr marL="0" marR="0" lvl="0" indent="0" algn="l" rtl="0">
                        <a:lnSpc>
                          <a:spcPct val="100000"/>
                        </a:lnSpc>
                        <a:spcBef>
                          <a:spcPts val="0"/>
                        </a:spcBef>
                        <a:spcAft>
                          <a:spcPts val="0"/>
                        </a:spcAft>
                        <a:buClr>
                          <a:srgbClr val="000000"/>
                        </a:buClr>
                        <a:buSzPts val="1100"/>
                        <a:buFont typeface="Arial"/>
                        <a:buNone/>
                      </a:pPr>
                      <a:r>
                        <a:rPr lang="en-US" sz="1800">
                          <a:latin typeface="Century Gothic"/>
                          <a:ea typeface="Century Gothic"/>
                          <a:cs typeface="Century Gothic"/>
                          <a:sym typeface="Century Gothic"/>
                        </a:rPr>
                        <a:t>Some argue that we can’t slow down our productivity while we are quickly developing. Why should China...</a:t>
                      </a:r>
                      <a:endParaRPr sz="1800">
                        <a:latin typeface="Century Gothic"/>
                        <a:ea typeface="Century Gothic"/>
                        <a:cs typeface="Century Gothic"/>
                        <a:sym typeface="Century Gothic"/>
                      </a:endParaRPr>
                    </a:p>
                  </a:txBody>
                  <a:tcPr marL="68575" marR="68575" marT="0" marB="0"/>
                </a:tc>
                <a:tc>
                  <a:txBody>
                    <a:bodyPr/>
                    <a:lstStyle/>
                    <a:p>
                      <a:pPr marL="0" marR="0" lvl="0" indent="0" algn="l" rtl="0">
                        <a:lnSpc>
                          <a:spcPct val="100000"/>
                        </a:lnSpc>
                        <a:spcBef>
                          <a:spcPts val="0"/>
                        </a:spcBef>
                        <a:spcAft>
                          <a:spcPts val="0"/>
                        </a:spcAft>
                        <a:buClr>
                          <a:srgbClr val="000000"/>
                        </a:buClr>
                        <a:buSzPts val="1100"/>
                        <a:buFont typeface="Arial"/>
                        <a:buNone/>
                      </a:pPr>
                      <a:r>
                        <a:rPr lang="en-US" sz="1800">
                          <a:latin typeface="Century Gothic"/>
                          <a:ea typeface="Century Gothic"/>
                          <a:cs typeface="Century Gothic"/>
                          <a:sym typeface="Century Gothic"/>
                        </a:rPr>
                        <a:t>Well, first, China has far more people than other countries. So, the impact on the environment could be much bigger. Also, China is already proving that...</a:t>
                      </a:r>
                      <a:endParaRPr sz="1800">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3"/>
                  </a:ext>
                </a:extLst>
              </a:tr>
              <a:tr h="429075">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Conclusion</a:t>
                      </a:r>
                      <a:endParaRPr sz="1800" b="1" u="none" strike="noStrike" cap="none">
                        <a:latin typeface="Century Gothic"/>
                        <a:ea typeface="Century Gothic"/>
                        <a:cs typeface="Century Gothic"/>
                        <a:sym typeface="Century Gothic"/>
                      </a:endParaRPr>
                    </a:p>
                  </a:txBody>
                  <a:tcPr marL="68575" marR="68575" marT="0" marB="0">
                    <a:solidFill>
                      <a:srgbClr val="D9D2E9"/>
                    </a:solidFill>
                  </a:tcPr>
                </a:tc>
                <a:tc hMerge="1">
                  <a:txBody>
                    <a:bodyPr/>
                    <a:lstStyle/>
                    <a:p>
                      <a:endParaRPr lang="en-US"/>
                    </a:p>
                  </a:txBody>
                  <a:tcPr/>
                </a:tc>
                <a:extLst>
                  <a:ext uri="{0D108BD9-81ED-4DB2-BD59-A6C34878D82A}">
                    <a16:rowId xmlns:a16="http://schemas.microsoft.com/office/drawing/2014/main" val="10004"/>
                  </a:ext>
                </a:extLst>
              </a:tr>
              <a:tr h="705575">
                <a:tc gridSpan="2">
                  <a:txBody>
                    <a:bodyPr/>
                    <a:lstStyle/>
                    <a:p>
                      <a:pPr marL="0" marR="0" lvl="0" indent="0" algn="l" rtl="0">
                        <a:lnSpc>
                          <a:spcPct val="100000"/>
                        </a:lnSpc>
                        <a:spcBef>
                          <a:spcPts val="1200"/>
                        </a:spcBef>
                        <a:spcAft>
                          <a:spcPts val="0"/>
                        </a:spcAft>
                        <a:buClr>
                          <a:srgbClr val="000000"/>
                        </a:buClr>
                        <a:buSzPts val="1100"/>
                        <a:buFont typeface="Arial"/>
                        <a:buNone/>
                      </a:pPr>
                      <a:r>
                        <a:rPr lang="en-US" sz="1800">
                          <a:latin typeface="Century Gothic"/>
                          <a:ea typeface="Century Gothic"/>
                          <a:cs typeface="Century Gothic"/>
                          <a:sym typeface="Century Gothic"/>
                        </a:rPr>
                        <a:t>China has the chance to prove to the world that an economy can grow without harming the environment. We should all be proud…</a:t>
                      </a:r>
                      <a:endParaRPr sz="1800">
                        <a:latin typeface="Century Gothic"/>
                        <a:ea typeface="Century Gothic"/>
                        <a:cs typeface="Century Gothic"/>
                        <a:sym typeface="Century Gothic"/>
                      </a:endParaRPr>
                    </a:p>
                    <a:p>
                      <a:pPr marL="0" marR="0" lvl="0" indent="0" algn="l" rtl="0">
                        <a:lnSpc>
                          <a:spcPct val="100000"/>
                        </a:lnSpc>
                        <a:spcBef>
                          <a:spcPts val="1200"/>
                        </a:spcBef>
                        <a:spcAft>
                          <a:spcPts val="0"/>
                        </a:spcAft>
                        <a:buClr>
                          <a:srgbClr val="000000"/>
                        </a:buClr>
                        <a:buSzPts val="1100"/>
                        <a:buFont typeface="Arial"/>
                        <a:buNone/>
                      </a:pPr>
                      <a:r>
                        <a:rPr lang="en-US" sz="1800">
                          <a:latin typeface="Century Gothic"/>
                          <a:ea typeface="Century Gothic"/>
                          <a:cs typeface="Century Gothic"/>
                          <a:sym typeface="Century Gothic"/>
                        </a:rPr>
                        <a:t>China is one of the world’s leading economies. Let’s also...</a:t>
                      </a:r>
                      <a:endParaRPr sz="18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605" name="Google Shape;605;ga3b0e4e55e_2_19"/>
          <p:cNvSpPr/>
          <p:nvPr/>
        </p:nvSpPr>
        <p:spPr>
          <a:xfrm>
            <a:off x="8014525" y="241625"/>
            <a:ext cx="744600" cy="1056600"/>
          </a:xfrm>
          <a:prstGeom prst="roundRect">
            <a:avLst>
              <a:gd name="adj" fmla="val 16667"/>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ga3b0e4e55e_2_19"/>
          <p:cNvSpPr/>
          <p:nvPr/>
        </p:nvSpPr>
        <p:spPr>
          <a:xfrm>
            <a:off x="8084525" y="792974"/>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a3b0e4e55e_2_19"/>
          <p:cNvSpPr/>
          <p:nvPr/>
        </p:nvSpPr>
        <p:spPr>
          <a:xfrm>
            <a:off x="8079750" y="323075"/>
            <a:ext cx="608400" cy="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a3b0e4e55e_2_19"/>
          <p:cNvSpPr/>
          <p:nvPr/>
        </p:nvSpPr>
        <p:spPr>
          <a:xfrm>
            <a:off x="8079750" y="438712"/>
            <a:ext cx="608400" cy="1395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ga3b0e4e55e_2_19"/>
          <p:cNvSpPr/>
          <p:nvPr/>
        </p:nvSpPr>
        <p:spPr>
          <a:xfrm>
            <a:off x="8084523" y="616708"/>
            <a:ext cx="608400" cy="139500"/>
          </a:xfrm>
          <a:prstGeom prst="rect">
            <a:avLst/>
          </a:prstGeom>
          <a:solidFill>
            <a:srgbClr val="D9D9D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ga3b0e4e55e_2_19"/>
          <p:cNvSpPr/>
          <p:nvPr/>
        </p:nvSpPr>
        <p:spPr>
          <a:xfrm>
            <a:off x="8084523" y="1125839"/>
            <a:ext cx="608400" cy="86700"/>
          </a:xfrm>
          <a:prstGeom prst="rect">
            <a:avLst/>
          </a:prstGeom>
          <a:solidFill>
            <a:srgbClr val="D9D9D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ga3b0e4e55e_2_19"/>
          <p:cNvSpPr/>
          <p:nvPr/>
        </p:nvSpPr>
        <p:spPr>
          <a:xfrm>
            <a:off x="8113208" y="839625"/>
            <a:ext cx="251700" cy="202800"/>
          </a:xfrm>
          <a:prstGeom prst="rect">
            <a:avLst/>
          </a:prstGeom>
          <a:solidFill>
            <a:srgbClr val="D9D9D9"/>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ga3b0e4e55e_2_19"/>
          <p:cNvSpPr/>
          <p:nvPr/>
        </p:nvSpPr>
        <p:spPr>
          <a:xfrm>
            <a:off x="8402983" y="839632"/>
            <a:ext cx="251700" cy="202800"/>
          </a:xfrm>
          <a:prstGeom prst="rect">
            <a:avLst/>
          </a:prstGeom>
          <a:solidFill>
            <a:srgbClr val="D9D9D9"/>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g913be7a29a_0_1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18" name="Google Shape;618;g913be7a29a_0_18"/>
          <p:cNvSpPr txBox="1"/>
          <p:nvPr/>
        </p:nvSpPr>
        <p:spPr>
          <a:xfrm>
            <a:off x="378450" y="1377500"/>
            <a:ext cx="8387100" cy="438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2200" b="1" i="0" u="none" strike="noStrike" cap="none">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9900FF"/>
                </a:solidFill>
                <a:latin typeface="Century Gothic"/>
                <a:ea typeface="Century Gothic"/>
                <a:cs typeface="Century Gothic"/>
                <a:sym typeface="Century Gothic"/>
              </a:rPr>
              <a:t>Use the upcoming slides for reference.  </a:t>
            </a:r>
            <a:endParaRPr sz="25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rgbClr val="9900FF"/>
                </a:solidFill>
                <a:latin typeface="Century Gothic"/>
                <a:ea typeface="Century Gothic"/>
                <a:cs typeface="Century Gothic"/>
                <a:sym typeface="Century Gothic"/>
              </a:rPr>
              <a:t>Only choose this option if you really cannot do Option 1 or 2.</a:t>
            </a:r>
            <a:endParaRPr sz="2000" b="1" i="1"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chemeClr val="accent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accent2"/>
              </a:solidFill>
              <a:latin typeface="Century Gothic"/>
              <a:ea typeface="Century Gothic"/>
              <a:cs typeface="Century Gothic"/>
              <a:sym typeface="Century Gothic"/>
            </a:endParaRPr>
          </a:p>
        </p:txBody>
      </p:sp>
      <p:pic>
        <p:nvPicPr>
          <p:cNvPr id="619" name="Google Shape;619;g913be7a29a_0_18"/>
          <p:cNvPicPr preferRelativeResize="0"/>
          <p:nvPr/>
        </p:nvPicPr>
        <p:blipFill rotWithShape="1">
          <a:blip r:embed="rId4">
            <a:alphaModFix/>
          </a:blip>
          <a:srcRect l="17845" r="19361" b="82006"/>
          <a:stretch/>
        </p:blipFill>
        <p:spPr>
          <a:xfrm>
            <a:off x="1583838" y="146825"/>
            <a:ext cx="6610775" cy="1233977"/>
          </a:xfrm>
          <a:prstGeom prst="rect">
            <a:avLst/>
          </a:prstGeom>
          <a:noFill/>
          <a:ln>
            <a:noFill/>
          </a:ln>
        </p:spPr>
      </p:pic>
      <p:pic>
        <p:nvPicPr>
          <p:cNvPr id="620" name="Google Shape;620;g913be7a29a_0_18"/>
          <p:cNvPicPr preferRelativeResize="0"/>
          <p:nvPr/>
        </p:nvPicPr>
        <p:blipFill rotWithShape="1">
          <a:blip r:embed="rId5">
            <a:alphaModFix/>
          </a:blip>
          <a:srcRect b="88081"/>
          <a:stretch/>
        </p:blipFill>
        <p:spPr>
          <a:xfrm>
            <a:off x="0" y="0"/>
            <a:ext cx="9144000" cy="817419"/>
          </a:xfrm>
          <a:prstGeom prst="rect">
            <a:avLst/>
          </a:prstGeom>
          <a:noFill/>
          <a:ln>
            <a:noFill/>
          </a:ln>
        </p:spPr>
      </p:pic>
      <p:sp>
        <p:nvSpPr>
          <p:cNvPr id="621" name="Google Shape;621;g913be7a29a_0_18"/>
          <p:cNvSpPr txBox="1"/>
          <p:nvPr/>
        </p:nvSpPr>
        <p:spPr>
          <a:xfrm>
            <a:off x="2262725" y="405775"/>
            <a:ext cx="51960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Option 3</a:t>
            </a:r>
            <a:endParaRPr sz="3000" b="1" i="0" u="none" strike="noStrike" cap="none">
              <a:solidFill>
                <a:srgbClr val="9900FF"/>
              </a:solidFill>
              <a:latin typeface="Century Gothic"/>
              <a:ea typeface="Century Gothic"/>
              <a:cs typeface="Century Gothic"/>
              <a:sym typeface="Century Gothic"/>
            </a:endParaRPr>
          </a:p>
        </p:txBody>
      </p:sp>
      <p:pic>
        <p:nvPicPr>
          <p:cNvPr id="622" name="Google Shape;622;g913be7a29a_0_18"/>
          <p:cNvPicPr preferRelativeResize="0"/>
          <p:nvPr/>
        </p:nvPicPr>
        <p:blipFill rotWithShape="1">
          <a:blip r:embed="rId6">
            <a:alphaModFix/>
          </a:blip>
          <a:srcRect/>
          <a:stretch/>
        </p:blipFill>
        <p:spPr>
          <a:xfrm rot="1101364" flipH="1">
            <a:off x="3108645" y="3324578"/>
            <a:ext cx="2262060" cy="280779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gb089b87756_0_127"/>
          <p:cNvPicPr preferRelativeResize="0"/>
          <p:nvPr/>
        </p:nvPicPr>
        <p:blipFill rotWithShape="1">
          <a:blip r:embed="rId4">
            <a:alphaModFix/>
          </a:blip>
          <a:srcRect/>
          <a:stretch/>
        </p:blipFill>
        <p:spPr>
          <a:xfrm>
            <a:off x="0" y="0"/>
            <a:ext cx="9144000" cy="6858000"/>
          </a:xfrm>
          <a:prstGeom prst="rect">
            <a:avLst/>
          </a:prstGeom>
          <a:noFill/>
          <a:ln>
            <a:noFill/>
          </a:ln>
        </p:spPr>
      </p:pic>
      <p:pic>
        <p:nvPicPr>
          <p:cNvPr id="209" name="Google Shape;209;gb089b87756_0_127"/>
          <p:cNvPicPr preferRelativeResize="0"/>
          <p:nvPr/>
        </p:nvPicPr>
        <p:blipFill rotWithShape="1">
          <a:blip r:embed="rId5">
            <a:alphaModFix/>
          </a:blip>
          <a:srcRect r="85115" b="89217"/>
          <a:stretch/>
        </p:blipFill>
        <p:spPr>
          <a:xfrm>
            <a:off x="0" y="0"/>
            <a:ext cx="1360976" cy="739499"/>
          </a:xfrm>
          <a:prstGeom prst="rect">
            <a:avLst/>
          </a:prstGeom>
          <a:noFill/>
          <a:ln>
            <a:noFill/>
          </a:ln>
        </p:spPr>
      </p:pic>
      <p:sp>
        <p:nvSpPr>
          <p:cNvPr id="210" name="Google Shape;210;gb089b87756_0_127"/>
          <p:cNvSpPr txBox="1"/>
          <p:nvPr/>
        </p:nvSpPr>
        <p:spPr>
          <a:xfrm>
            <a:off x="106975" y="723725"/>
            <a:ext cx="5898300" cy="80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100" b="1">
                <a:solidFill>
                  <a:srgbClr val="9900FF"/>
                </a:solidFill>
                <a:latin typeface="Century Gothic"/>
                <a:ea typeface="Century Gothic"/>
                <a:cs typeface="Century Gothic"/>
                <a:sym typeface="Century Gothic"/>
              </a:rPr>
              <a:t>Today’s Plan for Success</a:t>
            </a:r>
            <a:endParaRPr sz="3100" b="1">
              <a:solidFill>
                <a:srgbClr val="9900FF"/>
              </a:solidFill>
              <a:latin typeface="Century Gothic"/>
              <a:ea typeface="Century Gothic"/>
              <a:cs typeface="Century Gothic"/>
              <a:sym typeface="Century Gothic"/>
            </a:endParaRPr>
          </a:p>
        </p:txBody>
      </p:sp>
      <p:sp>
        <p:nvSpPr>
          <p:cNvPr id="211" name="Google Shape;211;gb089b87756_0_127"/>
          <p:cNvSpPr txBox="1"/>
          <p:nvPr/>
        </p:nvSpPr>
        <p:spPr>
          <a:xfrm>
            <a:off x="3631175" y="1752000"/>
            <a:ext cx="3936300" cy="47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rgbClr val="9900FF"/>
                </a:solidFill>
                <a:latin typeface="Century Gothic"/>
                <a:ea typeface="Century Gothic"/>
                <a:cs typeface="Century Gothic"/>
                <a:sym typeface="Century Gothic"/>
              </a:rPr>
              <a:t>“Slowing Global Warming”</a:t>
            </a:r>
            <a:endParaRPr sz="2000" b="1">
              <a:solidFill>
                <a:srgbClr val="9900FF"/>
              </a:solidFill>
              <a:latin typeface="Century Gothic"/>
              <a:ea typeface="Century Gothic"/>
              <a:cs typeface="Century Gothic"/>
              <a:sym typeface="Century Gothic"/>
            </a:endParaRPr>
          </a:p>
        </p:txBody>
      </p:sp>
      <p:pic>
        <p:nvPicPr>
          <p:cNvPr id="212" name="Google Shape;212;gb089b87756_0_127"/>
          <p:cNvPicPr preferRelativeResize="0"/>
          <p:nvPr/>
        </p:nvPicPr>
        <p:blipFill>
          <a:blip r:embed="rId6">
            <a:alphaModFix/>
          </a:blip>
          <a:stretch>
            <a:fillRect/>
          </a:stretch>
        </p:blipFill>
        <p:spPr>
          <a:xfrm>
            <a:off x="256607" y="1640025"/>
            <a:ext cx="1538225" cy="2055035"/>
          </a:xfrm>
          <a:prstGeom prst="rect">
            <a:avLst/>
          </a:prstGeom>
          <a:noFill/>
          <a:ln w="19050" cap="flat" cmpd="sng">
            <a:solidFill>
              <a:srgbClr val="7030A0"/>
            </a:solidFill>
            <a:prstDash val="solid"/>
            <a:round/>
            <a:headEnd type="none" w="sm" len="sm"/>
            <a:tailEnd type="none" w="sm" len="sm"/>
          </a:ln>
        </p:spPr>
      </p:pic>
      <p:pic>
        <p:nvPicPr>
          <p:cNvPr id="213" name="Google Shape;213;gb089b87756_0_127"/>
          <p:cNvPicPr preferRelativeResize="0"/>
          <p:nvPr/>
        </p:nvPicPr>
        <p:blipFill rotWithShape="1">
          <a:blip r:embed="rId7">
            <a:alphaModFix/>
          </a:blip>
          <a:srcRect l="57530" t="30404" r="7857" b="31464"/>
          <a:stretch/>
        </p:blipFill>
        <p:spPr>
          <a:xfrm>
            <a:off x="106982" y="3617700"/>
            <a:ext cx="1858200" cy="533476"/>
          </a:xfrm>
          <a:prstGeom prst="rect">
            <a:avLst/>
          </a:prstGeom>
          <a:noFill/>
          <a:ln>
            <a:noFill/>
          </a:ln>
        </p:spPr>
      </p:pic>
      <p:pic>
        <p:nvPicPr>
          <p:cNvPr id="214" name="Google Shape;214;gb089b87756_0_127"/>
          <p:cNvPicPr preferRelativeResize="0"/>
          <p:nvPr/>
        </p:nvPicPr>
        <p:blipFill rotWithShape="1">
          <a:blip r:embed="rId7">
            <a:alphaModFix/>
          </a:blip>
          <a:srcRect l="57530" t="30404" r="7857" b="31464"/>
          <a:stretch/>
        </p:blipFill>
        <p:spPr>
          <a:xfrm>
            <a:off x="259382" y="4074900"/>
            <a:ext cx="1858200" cy="533476"/>
          </a:xfrm>
          <a:prstGeom prst="rect">
            <a:avLst/>
          </a:prstGeom>
          <a:noFill/>
          <a:ln>
            <a:noFill/>
          </a:ln>
        </p:spPr>
      </p:pic>
      <p:sp>
        <p:nvSpPr>
          <p:cNvPr id="215" name="Google Shape;215;gb089b87756_0_127"/>
          <p:cNvSpPr txBox="1"/>
          <p:nvPr/>
        </p:nvSpPr>
        <p:spPr>
          <a:xfrm>
            <a:off x="198775" y="3662250"/>
            <a:ext cx="16611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9900FF"/>
                </a:solidFill>
                <a:latin typeface="Century Gothic"/>
                <a:ea typeface="Century Gothic"/>
                <a:cs typeface="Century Gothic"/>
                <a:sym typeface="Century Gothic"/>
              </a:rPr>
              <a:t>Lesson </a:t>
            </a:r>
            <a:r>
              <a:rPr lang="en-US" sz="2000" b="1">
                <a:solidFill>
                  <a:srgbClr val="9900FF"/>
                </a:solidFill>
                <a:latin typeface="Century Gothic"/>
                <a:ea typeface="Century Gothic"/>
                <a:cs typeface="Century Gothic"/>
                <a:sym typeface="Century Gothic"/>
              </a:rPr>
              <a:t>8</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9900FF"/>
              </a:solidFill>
              <a:latin typeface="Century Gothic"/>
              <a:ea typeface="Century Gothic"/>
              <a:cs typeface="Century Gothic"/>
              <a:sym typeface="Century Gothic"/>
            </a:endParaRPr>
          </a:p>
        </p:txBody>
      </p:sp>
      <p:sp>
        <p:nvSpPr>
          <p:cNvPr id="216" name="Google Shape;216;gb089b87756_0_127"/>
          <p:cNvSpPr txBox="1"/>
          <p:nvPr/>
        </p:nvSpPr>
        <p:spPr>
          <a:xfrm>
            <a:off x="322975" y="4124475"/>
            <a:ext cx="16611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rgbClr val="9900FF"/>
                </a:solidFill>
                <a:latin typeface="Century Gothic"/>
                <a:ea typeface="Century Gothic"/>
                <a:cs typeface="Century Gothic"/>
                <a:sym typeface="Century Gothic"/>
              </a:rPr>
              <a:t>Perform</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9900FF"/>
              </a:solidFill>
              <a:latin typeface="Century Gothic"/>
              <a:ea typeface="Century Gothic"/>
              <a:cs typeface="Century Gothic"/>
              <a:sym typeface="Century Gothic"/>
            </a:endParaRPr>
          </a:p>
        </p:txBody>
      </p:sp>
      <p:sp>
        <p:nvSpPr>
          <p:cNvPr id="217" name="Google Shape;217;gb089b87756_0_127"/>
          <p:cNvSpPr/>
          <p:nvPr/>
        </p:nvSpPr>
        <p:spPr>
          <a:xfrm>
            <a:off x="4119725" y="2372625"/>
            <a:ext cx="2957100" cy="860400"/>
          </a:xfrm>
          <a:prstGeom prst="roundRect">
            <a:avLst>
              <a:gd name="adj" fmla="val 16667"/>
            </a:avLst>
          </a:prstGeom>
          <a:solidFill>
            <a:srgbClr val="7030A0"/>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FFFFFF"/>
                </a:solidFill>
                <a:latin typeface="Century Gothic"/>
                <a:ea typeface="Century Gothic"/>
                <a:cs typeface="Century Gothic"/>
                <a:sym typeface="Century Gothic"/>
              </a:rPr>
              <a:t>Review Verbal &amp; Non-verbal Skills</a:t>
            </a:r>
            <a:endParaRPr sz="2000" b="1">
              <a:solidFill>
                <a:srgbClr val="FFFFFF"/>
              </a:solidFill>
              <a:latin typeface="Century Gothic"/>
              <a:ea typeface="Century Gothic"/>
              <a:cs typeface="Century Gothic"/>
              <a:sym typeface="Century Gothic"/>
            </a:endParaRPr>
          </a:p>
        </p:txBody>
      </p:sp>
      <p:sp>
        <p:nvSpPr>
          <p:cNvPr id="218" name="Google Shape;218;gb089b87756_0_127"/>
          <p:cNvSpPr/>
          <p:nvPr/>
        </p:nvSpPr>
        <p:spPr>
          <a:xfrm>
            <a:off x="4119725" y="3695045"/>
            <a:ext cx="2957100" cy="860400"/>
          </a:xfrm>
          <a:prstGeom prst="roundRect">
            <a:avLst>
              <a:gd name="adj" fmla="val 16667"/>
            </a:avLst>
          </a:prstGeom>
          <a:solidFill>
            <a:srgbClr val="7030A0"/>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FFFFFF"/>
                </a:solidFill>
                <a:latin typeface="Century Gothic"/>
                <a:ea typeface="Century Gothic"/>
                <a:cs typeface="Century Gothic"/>
                <a:sym typeface="Century Gothic"/>
              </a:rPr>
              <a:t>Develop Ideas</a:t>
            </a:r>
            <a:endParaRPr sz="2000" b="1">
              <a:solidFill>
                <a:srgbClr val="FFFFFF"/>
              </a:solidFill>
              <a:latin typeface="Century Gothic"/>
              <a:ea typeface="Century Gothic"/>
              <a:cs typeface="Century Gothic"/>
              <a:sym typeface="Century Gothic"/>
            </a:endParaRPr>
          </a:p>
        </p:txBody>
      </p:sp>
      <p:sp>
        <p:nvSpPr>
          <p:cNvPr id="219" name="Google Shape;219;gb089b87756_0_127"/>
          <p:cNvSpPr/>
          <p:nvPr/>
        </p:nvSpPr>
        <p:spPr>
          <a:xfrm>
            <a:off x="4119725" y="5086203"/>
            <a:ext cx="2957100" cy="860400"/>
          </a:xfrm>
          <a:prstGeom prst="roundRect">
            <a:avLst>
              <a:gd name="adj" fmla="val 16667"/>
            </a:avLst>
          </a:prstGeom>
          <a:solidFill>
            <a:srgbClr val="7030A0"/>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FFFFFF"/>
                </a:solidFill>
                <a:latin typeface="Century Gothic"/>
                <a:ea typeface="Century Gothic"/>
                <a:cs typeface="Century Gothic"/>
                <a:sym typeface="Century Gothic"/>
              </a:rPr>
              <a:t>Perform &amp; Get Feedback</a:t>
            </a:r>
            <a:endParaRPr sz="2000" b="1">
              <a:solidFill>
                <a:srgbClr val="FFFFFF"/>
              </a:solidFill>
              <a:latin typeface="Century Gothic"/>
              <a:ea typeface="Century Gothic"/>
              <a:cs typeface="Century Gothic"/>
              <a:sym typeface="Century Gothic"/>
            </a:endParaRPr>
          </a:p>
        </p:txBody>
      </p:sp>
      <p:sp>
        <p:nvSpPr>
          <p:cNvPr id="220" name="Google Shape;220;gb089b87756_0_127"/>
          <p:cNvSpPr/>
          <p:nvPr/>
        </p:nvSpPr>
        <p:spPr>
          <a:xfrm>
            <a:off x="5453375" y="3267389"/>
            <a:ext cx="264900" cy="393300"/>
          </a:xfrm>
          <a:prstGeom prst="mathPlus">
            <a:avLst>
              <a:gd name="adj1" fmla="val 23520"/>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gb089b87756_0_127"/>
          <p:cNvSpPr/>
          <p:nvPr/>
        </p:nvSpPr>
        <p:spPr>
          <a:xfrm>
            <a:off x="5453375" y="4624164"/>
            <a:ext cx="264900" cy="393300"/>
          </a:xfrm>
          <a:prstGeom prst="mathPlus">
            <a:avLst>
              <a:gd name="adj1" fmla="val 23520"/>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B8A8E5ED-27B2-D9DD-208E-A1819EEF1647}"/>
              </a:ext>
            </a:extLst>
          </p:cNvPr>
          <p:cNvSpPr txBox="1"/>
          <p:nvPr/>
        </p:nvSpPr>
        <p:spPr>
          <a:xfrm rot="20198643">
            <a:off x="14431" y="2023714"/>
            <a:ext cx="8691803" cy="1569660"/>
          </a:xfrm>
          <a:prstGeom prst="rect">
            <a:avLst/>
          </a:prstGeom>
          <a:noFill/>
        </p:spPr>
        <p:txBody>
          <a:bodyPr wrap="none" rtlCol="0">
            <a:spAutoFit/>
          </a:bodyPr>
          <a:lstStyle/>
          <a:p>
            <a:pPr algn="ctr"/>
            <a:r>
              <a:rPr lang="en-US" sz="4800" dirty="0">
                <a:solidFill>
                  <a:schemeClr val="bg1">
                    <a:lumMod val="85000"/>
                  </a:schemeClr>
                </a:solidFill>
                <a:latin typeface="Century Gothic" panose="020B0502020202020204" pitchFamily="34" charset="0"/>
              </a:rPr>
              <a:t>Draft</a:t>
            </a:r>
          </a:p>
          <a:p>
            <a:pPr algn="ctr"/>
            <a:r>
              <a:rPr lang="en-US" sz="4800" dirty="0">
                <a:solidFill>
                  <a:schemeClr val="bg1">
                    <a:lumMod val="85000"/>
                  </a:schemeClr>
                </a:solidFill>
                <a:latin typeface="Century Gothic" panose="020B0502020202020204" pitchFamily="34" charset="0"/>
              </a:rPr>
              <a:t>Not for reuse or redistribution</a:t>
            </a: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g8ab969f780_0_533"/>
          <p:cNvPicPr preferRelativeResize="0"/>
          <p:nvPr/>
        </p:nvPicPr>
        <p:blipFill rotWithShape="1">
          <a:blip r:embed="rId3">
            <a:alphaModFix/>
          </a:blip>
          <a:srcRect l="17845" r="19361" b="82006"/>
          <a:stretch/>
        </p:blipFill>
        <p:spPr>
          <a:xfrm>
            <a:off x="1583838" y="146825"/>
            <a:ext cx="6610775" cy="1233977"/>
          </a:xfrm>
          <a:prstGeom prst="rect">
            <a:avLst/>
          </a:prstGeom>
          <a:noFill/>
          <a:ln>
            <a:noFill/>
          </a:ln>
        </p:spPr>
      </p:pic>
      <p:pic>
        <p:nvPicPr>
          <p:cNvPr id="628" name="Google Shape;628;g8ab969f780_0_533"/>
          <p:cNvPicPr preferRelativeResize="0"/>
          <p:nvPr/>
        </p:nvPicPr>
        <p:blipFill rotWithShape="1">
          <a:blip r:embed="rId4">
            <a:alphaModFix/>
          </a:blip>
          <a:srcRect/>
          <a:stretch/>
        </p:blipFill>
        <p:spPr>
          <a:xfrm>
            <a:off x="0" y="0"/>
            <a:ext cx="9144000" cy="6858000"/>
          </a:xfrm>
          <a:prstGeom prst="rect">
            <a:avLst/>
          </a:prstGeom>
          <a:noFill/>
          <a:ln>
            <a:noFill/>
          </a:ln>
        </p:spPr>
      </p:pic>
      <p:pic>
        <p:nvPicPr>
          <p:cNvPr id="629" name="Google Shape;629;g8ab969f780_0_533"/>
          <p:cNvPicPr preferRelativeResize="0"/>
          <p:nvPr/>
        </p:nvPicPr>
        <p:blipFill rotWithShape="1">
          <a:blip r:embed="rId5">
            <a:alphaModFix/>
          </a:blip>
          <a:srcRect l="53113" t="26667" r="3279" b="28961"/>
          <a:stretch/>
        </p:blipFill>
        <p:spPr>
          <a:xfrm>
            <a:off x="7113713" y="47852"/>
            <a:ext cx="2083500" cy="887976"/>
          </a:xfrm>
          <a:prstGeom prst="rect">
            <a:avLst/>
          </a:prstGeom>
          <a:noFill/>
          <a:ln>
            <a:noFill/>
          </a:ln>
        </p:spPr>
      </p:pic>
      <p:pic>
        <p:nvPicPr>
          <p:cNvPr id="630" name="Google Shape;630;g8ab969f780_0_533"/>
          <p:cNvPicPr preferRelativeResize="0"/>
          <p:nvPr/>
        </p:nvPicPr>
        <p:blipFill rotWithShape="1">
          <a:blip r:embed="rId6">
            <a:alphaModFix/>
          </a:blip>
          <a:srcRect r="82678" b="88080"/>
          <a:stretch/>
        </p:blipFill>
        <p:spPr>
          <a:xfrm>
            <a:off x="0" y="0"/>
            <a:ext cx="1583850" cy="817425"/>
          </a:xfrm>
          <a:prstGeom prst="rect">
            <a:avLst/>
          </a:prstGeom>
          <a:noFill/>
          <a:ln>
            <a:noFill/>
          </a:ln>
        </p:spPr>
      </p:pic>
      <p:pic>
        <p:nvPicPr>
          <p:cNvPr id="631" name="Google Shape;631;g8ab969f780_0_533"/>
          <p:cNvPicPr preferRelativeResize="0"/>
          <p:nvPr/>
        </p:nvPicPr>
        <p:blipFill rotWithShape="1">
          <a:blip r:embed="rId7">
            <a:alphaModFix/>
          </a:blip>
          <a:srcRect r="85226" b="27907"/>
          <a:stretch/>
        </p:blipFill>
        <p:spPr>
          <a:xfrm>
            <a:off x="0" y="0"/>
            <a:ext cx="1350825" cy="817425"/>
          </a:xfrm>
          <a:prstGeom prst="rect">
            <a:avLst/>
          </a:prstGeom>
          <a:noFill/>
          <a:ln>
            <a:noFill/>
          </a:ln>
        </p:spPr>
      </p:pic>
      <p:sp>
        <p:nvSpPr>
          <p:cNvPr id="632" name="Google Shape;632;g8ab969f780_0_533"/>
          <p:cNvSpPr txBox="1"/>
          <p:nvPr/>
        </p:nvSpPr>
        <p:spPr>
          <a:xfrm>
            <a:off x="541475" y="1378013"/>
            <a:ext cx="1183800" cy="29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1/3</a:t>
            </a:r>
            <a:endParaRPr sz="1400" b="0" i="0" u="none" strike="noStrike" cap="none">
              <a:solidFill>
                <a:srgbClr val="000000"/>
              </a:solidFill>
              <a:latin typeface="Century Gothic"/>
              <a:ea typeface="Century Gothic"/>
              <a:cs typeface="Century Gothic"/>
              <a:sym typeface="Century Gothic"/>
            </a:endParaRPr>
          </a:p>
        </p:txBody>
      </p:sp>
      <p:sp>
        <p:nvSpPr>
          <p:cNvPr id="633" name="Google Shape;633;g8ab969f780_0_533"/>
          <p:cNvSpPr txBox="1"/>
          <p:nvPr/>
        </p:nvSpPr>
        <p:spPr>
          <a:xfrm>
            <a:off x="2293975" y="387675"/>
            <a:ext cx="51228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Slowing Global Warming</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0B670A"/>
              </a:solidFill>
              <a:latin typeface="Century Gothic"/>
              <a:ea typeface="Century Gothic"/>
              <a:cs typeface="Century Gothic"/>
              <a:sym typeface="Century Gothic"/>
            </a:endParaRPr>
          </a:p>
        </p:txBody>
      </p:sp>
      <p:sp>
        <p:nvSpPr>
          <p:cNvPr id="634" name="Google Shape;634;g8ab969f780_0_533"/>
          <p:cNvSpPr txBox="1"/>
          <p:nvPr/>
        </p:nvSpPr>
        <p:spPr>
          <a:xfrm>
            <a:off x="541475" y="2212725"/>
            <a:ext cx="7923000" cy="335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b="1">
                <a:latin typeface="Century Gothic"/>
                <a:ea typeface="Century Gothic"/>
                <a:cs typeface="Century Gothic"/>
                <a:sym typeface="Century Gothic"/>
              </a:rPr>
              <a:t>We all know that our air is polluted. There are too many greenhouse gasses that make the Earth warmer.  This causes terrible storms, melting glaciers, drought, and other problems.  But even you and I can help. </a:t>
            </a:r>
            <a:endParaRPr sz="2000" b="1">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500" b="1">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000" b="1">
                <a:solidFill>
                  <a:schemeClr val="dk1"/>
                </a:solidFill>
                <a:latin typeface="Century Gothic"/>
                <a:ea typeface="Century Gothic"/>
                <a:cs typeface="Century Gothic"/>
                <a:sym typeface="Century Gothic"/>
              </a:rPr>
              <a:t>Recycle. If you recycle half of your family’s waste, you can save thousands of kilograms of carbon dioxide per year.  </a:t>
            </a:r>
            <a:endParaRPr sz="20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5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000" b="1">
                <a:solidFill>
                  <a:schemeClr val="dk1"/>
                </a:solidFill>
                <a:latin typeface="Century Gothic"/>
                <a:ea typeface="Century Gothic"/>
                <a:cs typeface="Century Gothic"/>
                <a:sym typeface="Century Gothic"/>
              </a:rPr>
              <a:t>Drive less. Instead of driving yourself, take a bus or subway.  </a:t>
            </a:r>
            <a:endParaRPr sz="20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0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a:latin typeface="Century Gothic"/>
              <a:ea typeface="Century Gothic"/>
              <a:cs typeface="Century Gothic"/>
              <a:sym typeface="Century Gothic"/>
            </a:endParaRPr>
          </a:p>
        </p:txBody>
      </p:sp>
      <p:sp>
        <p:nvSpPr>
          <p:cNvPr id="635" name="Google Shape;635;g8ab969f780_0_533"/>
          <p:cNvSpPr txBox="1"/>
          <p:nvPr/>
        </p:nvSpPr>
        <p:spPr>
          <a:xfrm>
            <a:off x="7432325" y="254975"/>
            <a:ext cx="1446300" cy="53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a:solidFill>
                  <a:srgbClr val="9900FF"/>
                </a:solidFill>
                <a:latin typeface="Century Gothic"/>
                <a:ea typeface="Century Gothic"/>
                <a:cs typeface="Century Gothic"/>
                <a:sym typeface="Century Gothic"/>
              </a:rPr>
              <a:t>Speech</a:t>
            </a:r>
            <a:endParaRPr sz="2000" b="1" i="0" u="none" strike="noStrike" cap="none">
              <a:solidFill>
                <a:srgbClr val="9900FF"/>
              </a:solidFill>
              <a:latin typeface="Century Gothic"/>
              <a:ea typeface="Century Gothic"/>
              <a:cs typeface="Century Gothic"/>
              <a:sym typeface="Century Gothic"/>
            </a:endParaRPr>
          </a:p>
        </p:txBody>
      </p:sp>
      <p:sp>
        <p:nvSpPr>
          <p:cNvPr id="636" name="Google Shape;636;g8ab969f780_0_533"/>
          <p:cNvSpPr/>
          <p:nvPr/>
        </p:nvSpPr>
        <p:spPr>
          <a:xfrm>
            <a:off x="8014525" y="927425"/>
            <a:ext cx="744600" cy="1056600"/>
          </a:xfrm>
          <a:prstGeom prst="roundRect">
            <a:avLst>
              <a:gd name="adj" fmla="val 16667"/>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g8ab969f780_0_533"/>
          <p:cNvSpPr/>
          <p:nvPr/>
        </p:nvSpPr>
        <p:spPr>
          <a:xfrm>
            <a:off x="8084525" y="1478774"/>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8ab969f780_0_533"/>
          <p:cNvSpPr/>
          <p:nvPr/>
        </p:nvSpPr>
        <p:spPr>
          <a:xfrm>
            <a:off x="8079750" y="1008875"/>
            <a:ext cx="608400" cy="867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g8ab969f780_0_533"/>
          <p:cNvSpPr/>
          <p:nvPr/>
        </p:nvSpPr>
        <p:spPr>
          <a:xfrm>
            <a:off x="8079750" y="1124512"/>
            <a:ext cx="608400" cy="1395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8ab969f780_0_533"/>
          <p:cNvSpPr/>
          <p:nvPr/>
        </p:nvSpPr>
        <p:spPr>
          <a:xfrm>
            <a:off x="8084523" y="1302508"/>
            <a:ext cx="608400" cy="1395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g8ab969f780_0_533"/>
          <p:cNvSpPr/>
          <p:nvPr/>
        </p:nvSpPr>
        <p:spPr>
          <a:xfrm>
            <a:off x="8084523" y="1811639"/>
            <a:ext cx="608400" cy="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g8ab969f780_0_533"/>
          <p:cNvSpPr/>
          <p:nvPr/>
        </p:nvSpPr>
        <p:spPr>
          <a:xfrm>
            <a:off x="8113208" y="1525425"/>
            <a:ext cx="251700" cy="202800"/>
          </a:xfrm>
          <a:prstGeom prst="rect">
            <a:avLst/>
          </a:prstGeom>
          <a:no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g8ab969f780_0_533"/>
          <p:cNvSpPr/>
          <p:nvPr/>
        </p:nvSpPr>
        <p:spPr>
          <a:xfrm>
            <a:off x="8402983" y="1525432"/>
            <a:ext cx="251700" cy="202800"/>
          </a:xfrm>
          <a:prstGeom prst="rect">
            <a:avLst/>
          </a:prstGeom>
          <a:solidFill>
            <a:srgbClr val="FFFFFF"/>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48" name="Google Shape;648;g8ab969f780_0_545"/>
          <p:cNvPicPr preferRelativeResize="0"/>
          <p:nvPr/>
        </p:nvPicPr>
        <p:blipFill rotWithShape="1">
          <a:blip r:embed="rId3">
            <a:alphaModFix/>
          </a:blip>
          <a:srcRect l="17845" r="19361" b="82006"/>
          <a:stretch/>
        </p:blipFill>
        <p:spPr>
          <a:xfrm>
            <a:off x="1583838" y="146825"/>
            <a:ext cx="6610775" cy="1233977"/>
          </a:xfrm>
          <a:prstGeom prst="rect">
            <a:avLst/>
          </a:prstGeom>
          <a:noFill/>
          <a:ln>
            <a:noFill/>
          </a:ln>
        </p:spPr>
      </p:pic>
      <p:pic>
        <p:nvPicPr>
          <p:cNvPr id="649" name="Google Shape;649;g8ab969f780_0_545"/>
          <p:cNvPicPr preferRelativeResize="0"/>
          <p:nvPr/>
        </p:nvPicPr>
        <p:blipFill rotWithShape="1">
          <a:blip r:embed="rId4">
            <a:alphaModFix/>
          </a:blip>
          <a:srcRect/>
          <a:stretch/>
        </p:blipFill>
        <p:spPr>
          <a:xfrm>
            <a:off x="0" y="0"/>
            <a:ext cx="9144000" cy="6858000"/>
          </a:xfrm>
          <a:prstGeom prst="rect">
            <a:avLst/>
          </a:prstGeom>
          <a:noFill/>
          <a:ln>
            <a:noFill/>
          </a:ln>
        </p:spPr>
      </p:pic>
      <p:pic>
        <p:nvPicPr>
          <p:cNvPr id="650" name="Google Shape;650;g8ab969f780_0_545"/>
          <p:cNvPicPr preferRelativeResize="0"/>
          <p:nvPr/>
        </p:nvPicPr>
        <p:blipFill rotWithShape="1">
          <a:blip r:embed="rId5">
            <a:alphaModFix/>
          </a:blip>
          <a:srcRect l="53113" t="26667" r="3279" b="28961"/>
          <a:stretch/>
        </p:blipFill>
        <p:spPr>
          <a:xfrm>
            <a:off x="7113713" y="47852"/>
            <a:ext cx="2083500" cy="887976"/>
          </a:xfrm>
          <a:prstGeom prst="rect">
            <a:avLst/>
          </a:prstGeom>
          <a:noFill/>
          <a:ln>
            <a:noFill/>
          </a:ln>
        </p:spPr>
      </p:pic>
      <p:pic>
        <p:nvPicPr>
          <p:cNvPr id="651" name="Google Shape;651;g8ab969f780_0_545"/>
          <p:cNvPicPr preferRelativeResize="0"/>
          <p:nvPr/>
        </p:nvPicPr>
        <p:blipFill rotWithShape="1">
          <a:blip r:embed="rId6">
            <a:alphaModFix/>
          </a:blip>
          <a:srcRect r="83072" b="88080"/>
          <a:stretch/>
        </p:blipFill>
        <p:spPr>
          <a:xfrm>
            <a:off x="0" y="0"/>
            <a:ext cx="1547876" cy="817425"/>
          </a:xfrm>
          <a:prstGeom prst="rect">
            <a:avLst/>
          </a:prstGeom>
          <a:noFill/>
          <a:ln>
            <a:noFill/>
          </a:ln>
        </p:spPr>
      </p:pic>
      <p:pic>
        <p:nvPicPr>
          <p:cNvPr id="652" name="Google Shape;652;g8ab969f780_0_545"/>
          <p:cNvPicPr preferRelativeResize="0"/>
          <p:nvPr/>
        </p:nvPicPr>
        <p:blipFill rotWithShape="1">
          <a:blip r:embed="rId7">
            <a:alphaModFix/>
          </a:blip>
          <a:srcRect r="83072"/>
          <a:stretch/>
        </p:blipFill>
        <p:spPr>
          <a:xfrm>
            <a:off x="0" y="0"/>
            <a:ext cx="1547875" cy="1133850"/>
          </a:xfrm>
          <a:prstGeom prst="rect">
            <a:avLst/>
          </a:prstGeom>
          <a:noFill/>
          <a:ln>
            <a:noFill/>
          </a:ln>
        </p:spPr>
      </p:pic>
      <p:sp>
        <p:nvSpPr>
          <p:cNvPr id="653" name="Google Shape;653;g8ab969f780_0_545"/>
          <p:cNvSpPr txBox="1"/>
          <p:nvPr/>
        </p:nvSpPr>
        <p:spPr>
          <a:xfrm>
            <a:off x="541475" y="1378013"/>
            <a:ext cx="1183800" cy="29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2/</a:t>
            </a:r>
            <a:r>
              <a:rPr lang="en-US">
                <a:latin typeface="Century Gothic"/>
                <a:ea typeface="Century Gothic"/>
                <a:cs typeface="Century Gothic"/>
                <a:sym typeface="Century Gothic"/>
              </a:rPr>
              <a:t>3</a:t>
            </a:r>
            <a:endParaRPr sz="1400" b="0" i="0" u="none" strike="noStrike" cap="none">
              <a:solidFill>
                <a:srgbClr val="000000"/>
              </a:solidFill>
              <a:latin typeface="Century Gothic"/>
              <a:ea typeface="Century Gothic"/>
              <a:cs typeface="Century Gothic"/>
              <a:sym typeface="Century Gothic"/>
            </a:endParaRPr>
          </a:p>
        </p:txBody>
      </p:sp>
      <p:sp>
        <p:nvSpPr>
          <p:cNvPr id="654" name="Google Shape;654;g8ab969f780_0_545"/>
          <p:cNvSpPr txBox="1"/>
          <p:nvPr/>
        </p:nvSpPr>
        <p:spPr>
          <a:xfrm>
            <a:off x="2262725" y="387675"/>
            <a:ext cx="5168100" cy="746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Slowing Global Warming</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0B670A"/>
              </a:solidFill>
              <a:latin typeface="Century Gothic"/>
              <a:ea typeface="Century Gothic"/>
              <a:cs typeface="Century Gothic"/>
              <a:sym typeface="Century Gothic"/>
            </a:endParaRPr>
          </a:p>
        </p:txBody>
      </p:sp>
      <p:sp>
        <p:nvSpPr>
          <p:cNvPr id="655" name="Google Shape;655;g8ab969f780_0_545"/>
          <p:cNvSpPr txBox="1"/>
          <p:nvPr/>
        </p:nvSpPr>
        <p:spPr>
          <a:xfrm>
            <a:off x="383025" y="2012104"/>
            <a:ext cx="8305200" cy="428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b="1">
                <a:solidFill>
                  <a:schemeClr val="dk1"/>
                </a:solidFill>
                <a:latin typeface="Century Gothic"/>
                <a:ea typeface="Century Gothic"/>
                <a:cs typeface="Century Gothic"/>
                <a:sym typeface="Century Gothic"/>
              </a:rPr>
              <a:t>Save electricity. Turn lights and other electrical devices off when you aren’t using them. Use less heating and air conditioning.</a:t>
            </a:r>
            <a:endParaRPr sz="20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5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000" b="1">
                <a:solidFill>
                  <a:schemeClr val="dk1"/>
                </a:solidFill>
                <a:latin typeface="Century Gothic"/>
                <a:ea typeface="Century Gothic"/>
                <a:cs typeface="Century Gothic"/>
                <a:sym typeface="Century Gothic"/>
              </a:rPr>
              <a:t>Eat less beef, lamb, and mutton. Cows, sheep, and goats create a lot of methane. Instead, consider eating different meats or vegetables.  </a:t>
            </a:r>
            <a:endParaRPr sz="20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5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000" b="1">
                <a:solidFill>
                  <a:schemeClr val="dk1"/>
                </a:solidFill>
                <a:latin typeface="Century Gothic"/>
                <a:ea typeface="Century Gothic"/>
                <a:cs typeface="Century Gothic"/>
                <a:sym typeface="Century Gothic"/>
              </a:rPr>
              <a:t>Some argue that we can’t slow down our productivity while we are quickly developing. Why should China, as a country with a fast-growing economy, slow its growth when well-developed countries did not as they grew? Well, first, China has far more people than other countries. So, the impact on the environment could be much bigger. Also, China is already proving that by using new, clean sources of energy, we can grow quickly and protect the environment at the same time.</a:t>
            </a:r>
            <a:endParaRPr sz="2000" b="1">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0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entury Gothic"/>
              <a:ea typeface="Century Gothic"/>
              <a:cs typeface="Century Gothic"/>
              <a:sym typeface="Century Gothic"/>
            </a:endParaRPr>
          </a:p>
        </p:txBody>
      </p:sp>
      <p:sp>
        <p:nvSpPr>
          <p:cNvPr id="656" name="Google Shape;656;g8ab969f780_0_545"/>
          <p:cNvSpPr txBox="1"/>
          <p:nvPr/>
        </p:nvSpPr>
        <p:spPr>
          <a:xfrm>
            <a:off x="7432325" y="254975"/>
            <a:ext cx="1446300" cy="53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a:solidFill>
                  <a:srgbClr val="9900FF"/>
                </a:solidFill>
                <a:latin typeface="Century Gothic"/>
                <a:ea typeface="Century Gothic"/>
                <a:cs typeface="Century Gothic"/>
                <a:sym typeface="Century Gothic"/>
              </a:rPr>
              <a:t>Speech</a:t>
            </a:r>
            <a:endParaRPr sz="2000" b="1" i="0" u="none" strike="noStrike" cap="none">
              <a:solidFill>
                <a:srgbClr val="9900FF"/>
              </a:solidFill>
              <a:latin typeface="Century Gothic"/>
              <a:ea typeface="Century Gothic"/>
              <a:cs typeface="Century Gothic"/>
              <a:sym typeface="Century Gothic"/>
            </a:endParaRPr>
          </a:p>
        </p:txBody>
      </p:sp>
      <p:sp>
        <p:nvSpPr>
          <p:cNvPr id="657" name="Google Shape;657;g8ab969f780_0_545"/>
          <p:cNvSpPr/>
          <p:nvPr/>
        </p:nvSpPr>
        <p:spPr>
          <a:xfrm>
            <a:off x="8014525" y="1079825"/>
            <a:ext cx="744600" cy="1056600"/>
          </a:xfrm>
          <a:prstGeom prst="roundRect">
            <a:avLst>
              <a:gd name="adj" fmla="val 16667"/>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g8ab969f780_0_545"/>
          <p:cNvSpPr/>
          <p:nvPr/>
        </p:nvSpPr>
        <p:spPr>
          <a:xfrm>
            <a:off x="8084525" y="1631174"/>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g8ab969f780_0_545"/>
          <p:cNvSpPr/>
          <p:nvPr/>
        </p:nvSpPr>
        <p:spPr>
          <a:xfrm>
            <a:off x="8079750" y="1161275"/>
            <a:ext cx="608400" cy="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g8ab969f780_0_545"/>
          <p:cNvSpPr/>
          <p:nvPr/>
        </p:nvSpPr>
        <p:spPr>
          <a:xfrm>
            <a:off x="8079750" y="1276912"/>
            <a:ext cx="608400" cy="1395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g8ab969f780_0_545"/>
          <p:cNvSpPr/>
          <p:nvPr/>
        </p:nvSpPr>
        <p:spPr>
          <a:xfrm>
            <a:off x="8084523" y="1454908"/>
            <a:ext cx="608400" cy="139500"/>
          </a:xfrm>
          <a:prstGeom prst="rect">
            <a:avLst/>
          </a:prstGeom>
          <a:solidFill>
            <a:srgbClr val="D9D9D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g8ab969f780_0_545"/>
          <p:cNvSpPr/>
          <p:nvPr/>
        </p:nvSpPr>
        <p:spPr>
          <a:xfrm>
            <a:off x="8084523" y="1964039"/>
            <a:ext cx="608400" cy="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g8ab969f780_0_545"/>
          <p:cNvSpPr/>
          <p:nvPr/>
        </p:nvSpPr>
        <p:spPr>
          <a:xfrm>
            <a:off x="8113208" y="1677825"/>
            <a:ext cx="251700" cy="202800"/>
          </a:xfrm>
          <a:prstGeom prst="rect">
            <a:avLst/>
          </a:prstGeom>
          <a:solidFill>
            <a:srgbClr val="D9D9D9"/>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g8ab969f780_0_545"/>
          <p:cNvSpPr/>
          <p:nvPr/>
        </p:nvSpPr>
        <p:spPr>
          <a:xfrm>
            <a:off x="8402983" y="1677832"/>
            <a:ext cx="251700" cy="202800"/>
          </a:xfrm>
          <a:prstGeom prst="rect">
            <a:avLst/>
          </a:prstGeom>
          <a:solidFill>
            <a:srgbClr val="D9D9D9"/>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gb089b87756_0_12"/>
          <p:cNvPicPr preferRelativeResize="0"/>
          <p:nvPr/>
        </p:nvPicPr>
        <p:blipFill rotWithShape="1">
          <a:blip r:embed="rId3">
            <a:alphaModFix/>
          </a:blip>
          <a:srcRect l="17846" r="19359" b="82005"/>
          <a:stretch/>
        </p:blipFill>
        <p:spPr>
          <a:xfrm>
            <a:off x="1583838" y="146825"/>
            <a:ext cx="6610775" cy="1233975"/>
          </a:xfrm>
          <a:prstGeom prst="rect">
            <a:avLst/>
          </a:prstGeom>
          <a:noFill/>
          <a:ln>
            <a:noFill/>
          </a:ln>
        </p:spPr>
      </p:pic>
      <p:pic>
        <p:nvPicPr>
          <p:cNvPr id="670" name="Google Shape;670;gb089b87756_0_12"/>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671" name="Google Shape;671;gb089b87756_0_12"/>
          <p:cNvPicPr preferRelativeResize="0"/>
          <p:nvPr/>
        </p:nvPicPr>
        <p:blipFill rotWithShape="1">
          <a:blip r:embed="rId5">
            <a:alphaModFix/>
          </a:blip>
          <a:srcRect l="53113" t="26667" r="3279" b="28961"/>
          <a:stretch/>
        </p:blipFill>
        <p:spPr>
          <a:xfrm>
            <a:off x="7113713" y="47852"/>
            <a:ext cx="2083500" cy="887976"/>
          </a:xfrm>
          <a:prstGeom prst="rect">
            <a:avLst/>
          </a:prstGeom>
          <a:noFill/>
          <a:ln>
            <a:noFill/>
          </a:ln>
        </p:spPr>
      </p:pic>
      <p:pic>
        <p:nvPicPr>
          <p:cNvPr id="672" name="Google Shape;672;gb089b87756_0_12"/>
          <p:cNvPicPr preferRelativeResize="0"/>
          <p:nvPr/>
        </p:nvPicPr>
        <p:blipFill rotWithShape="1">
          <a:blip r:embed="rId6">
            <a:alphaModFix/>
          </a:blip>
          <a:srcRect r="83072" b="88080"/>
          <a:stretch/>
        </p:blipFill>
        <p:spPr>
          <a:xfrm>
            <a:off x="0" y="0"/>
            <a:ext cx="1547876" cy="817425"/>
          </a:xfrm>
          <a:prstGeom prst="rect">
            <a:avLst/>
          </a:prstGeom>
          <a:noFill/>
          <a:ln>
            <a:noFill/>
          </a:ln>
        </p:spPr>
      </p:pic>
      <p:pic>
        <p:nvPicPr>
          <p:cNvPr id="673" name="Google Shape;673;gb089b87756_0_12"/>
          <p:cNvPicPr preferRelativeResize="0"/>
          <p:nvPr/>
        </p:nvPicPr>
        <p:blipFill rotWithShape="1">
          <a:blip r:embed="rId7">
            <a:alphaModFix/>
          </a:blip>
          <a:srcRect r="83072"/>
          <a:stretch/>
        </p:blipFill>
        <p:spPr>
          <a:xfrm>
            <a:off x="0" y="0"/>
            <a:ext cx="1547875" cy="1133850"/>
          </a:xfrm>
          <a:prstGeom prst="rect">
            <a:avLst/>
          </a:prstGeom>
          <a:noFill/>
          <a:ln>
            <a:noFill/>
          </a:ln>
        </p:spPr>
      </p:pic>
      <p:sp>
        <p:nvSpPr>
          <p:cNvPr id="674" name="Google Shape;674;gb089b87756_0_12"/>
          <p:cNvSpPr txBox="1"/>
          <p:nvPr/>
        </p:nvSpPr>
        <p:spPr>
          <a:xfrm>
            <a:off x="541475" y="1378013"/>
            <a:ext cx="1183800" cy="29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3/3</a:t>
            </a:r>
            <a:endParaRPr sz="1400" b="0" i="0" u="none" strike="noStrike" cap="none">
              <a:solidFill>
                <a:srgbClr val="000000"/>
              </a:solidFill>
              <a:latin typeface="Century Gothic"/>
              <a:ea typeface="Century Gothic"/>
              <a:cs typeface="Century Gothic"/>
              <a:sym typeface="Century Gothic"/>
            </a:endParaRPr>
          </a:p>
        </p:txBody>
      </p:sp>
      <p:sp>
        <p:nvSpPr>
          <p:cNvPr id="675" name="Google Shape;675;gb089b87756_0_12"/>
          <p:cNvSpPr txBox="1"/>
          <p:nvPr/>
        </p:nvSpPr>
        <p:spPr>
          <a:xfrm>
            <a:off x="2262725" y="387675"/>
            <a:ext cx="5168100" cy="746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Slowing Global Warming</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0B670A"/>
              </a:solidFill>
              <a:latin typeface="Century Gothic"/>
              <a:ea typeface="Century Gothic"/>
              <a:cs typeface="Century Gothic"/>
              <a:sym typeface="Century Gothic"/>
            </a:endParaRPr>
          </a:p>
        </p:txBody>
      </p:sp>
      <p:sp>
        <p:nvSpPr>
          <p:cNvPr id="676" name="Google Shape;676;gb089b87756_0_12"/>
          <p:cNvSpPr txBox="1"/>
          <p:nvPr/>
        </p:nvSpPr>
        <p:spPr>
          <a:xfrm>
            <a:off x="541475" y="2170613"/>
            <a:ext cx="7767900" cy="163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b="1">
                <a:latin typeface="Century Gothic"/>
                <a:ea typeface="Century Gothic"/>
                <a:cs typeface="Century Gothic"/>
                <a:sym typeface="Century Gothic"/>
              </a:rPr>
              <a:t>China has the chance to prove to the world that an economy can grow without harming the environment. We should all be proud of what our country can do, and all of us should do our part to help.</a:t>
            </a:r>
            <a:endParaRPr sz="2000" b="1">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entury Gothic"/>
              <a:ea typeface="Century Gothic"/>
              <a:cs typeface="Century Gothic"/>
              <a:sym typeface="Century Gothic"/>
            </a:endParaRPr>
          </a:p>
        </p:txBody>
      </p:sp>
      <p:sp>
        <p:nvSpPr>
          <p:cNvPr id="677" name="Google Shape;677;gb089b87756_0_12"/>
          <p:cNvSpPr txBox="1"/>
          <p:nvPr/>
        </p:nvSpPr>
        <p:spPr>
          <a:xfrm>
            <a:off x="541475" y="3969200"/>
            <a:ext cx="7767900" cy="113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b="1">
                <a:solidFill>
                  <a:schemeClr val="dk1"/>
                </a:solidFill>
                <a:latin typeface="Century Gothic"/>
                <a:ea typeface="Century Gothic"/>
                <a:cs typeface="Century Gothic"/>
                <a:sym typeface="Century Gothic"/>
              </a:rPr>
              <a:t>China is one of the world’s leading economies. Let’s also lead the world in protecting the environment!</a:t>
            </a:r>
            <a:endParaRPr sz="20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1">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entury Gothic"/>
              <a:ea typeface="Century Gothic"/>
              <a:cs typeface="Century Gothic"/>
              <a:sym typeface="Century Gothic"/>
            </a:endParaRPr>
          </a:p>
        </p:txBody>
      </p:sp>
      <p:sp>
        <p:nvSpPr>
          <p:cNvPr id="678" name="Google Shape;678;gb089b87756_0_12"/>
          <p:cNvSpPr txBox="1"/>
          <p:nvPr/>
        </p:nvSpPr>
        <p:spPr>
          <a:xfrm>
            <a:off x="7432325" y="254975"/>
            <a:ext cx="1446300" cy="53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a:solidFill>
                  <a:srgbClr val="9900FF"/>
                </a:solidFill>
                <a:latin typeface="Century Gothic"/>
                <a:ea typeface="Century Gothic"/>
                <a:cs typeface="Century Gothic"/>
                <a:sym typeface="Century Gothic"/>
              </a:rPr>
              <a:t>Speech</a:t>
            </a:r>
            <a:endParaRPr sz="2000" b="1" i="0" u="none" strike="noStrike" cap="none">
              <a:solidFill>
                <a:srgbClr val="9900FF"/>
              </a:solidFill>
              <a:latin typeface="Century Gothic"/>
              <a:ea typeface="Century Gothic"/>
              <a:cs typeface="Century Gothic"/>
              <a:sym typeface="Century Gothic"/>
            </a:endParaRPr>
          </a:p>
        </p:txBody>
      </p:sp>
      <p:sp>
        <p:nvSpPr>
          <p:cNvPr id="679" name="Google Shape;679;gb089b87756_0_12"/>
          <p:cNvSpPr/>
          <p:nvPr/>
        </p:nvSpPr>
        <p:spPr>
          <a:xfrm>
            <a:off x="8014525" y="1003625"/>
            <a:ext cx="744600" cy="1056600"/>
          </a:xfrm>
          <a:prstGeom prst="roundRect">
            <a:avLst>
              <a:gd name="adj" fmla="val 16667"/>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gb089b87756_0_12"/>
          <p:cNvSpPr/>
          <p:nvPr/>
        </p:nvSpPr>
        <p:spPr>
          <a:xfrm>
            <a:off x="8084525" y="1554974"/>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gb089b87756_0_12"/>
          <p:cNvSpPr/>
          <p:nvPr/>
        </p:nvSpPr>
        <p:spPr>
          <a:xfrm>
            <a:off x="8079750" y="1085075"/>
            <a:ext cx="608400" cy="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gb089b87756_0_12"/>
          <p:cNvSpPr/>
          <p:nvPr/>
        </p:nvSpPr>
        <p:spPr>
          <a:xfrm>
            <a:off x="8079750" y="1200712"/>
            <a:ext cx="608400" cy="1395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b089b87756_0_12"/>
          <p:cNvSpPr/>
          <p:nvPr/>
        </p:nvSpPr>
        <p:spPr>
          <a:xfrm>
            <a:off x="8084523" y="1378708"/>
            <a:ext cx="608400" cy="1395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gb089b87756_0_12"/>
          <p:cNvSpPr/>
          <p:nvPr/>
        </p:nvSpPr>
        <p:spPr>
          <a:xfrm>
            <a:off x="8084523" y="1887839"/>
            <a:ext cx="608400" cy="86700"/>
          </a:xfrm>
          <a:prstGeom prst="rect">
            <a:avLst/>
          </a:prstGeom>
          <a:solidFill>
            <a:srgbClr val="D9D9D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gb089b87756_0_12"/>
          <p:cNvSpPr/>
          <p:nvPr/>
        </p:nvSpPr>
        <p:spPr>
          <a:xfrm>
            <a:off x="8113208" y="1601625"/>
            <a:ext cx="251700" cy="202800"/>
          </a:xfrm>
          <a:prstGeom prst="rect">
            <a:avLst/>
          </a:prstGeom>
          <a:no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gb089b87756_0_12"/>
          <p:cNvSpPr/>
          <p:nvPr/>
        </p:nvSpPr>
        <p:spPr>
          <a:xfrm>
            <a:off x="8402983" y="1601632"/>
            <a:ext cx="251700" cy="202800"/>
          </a:xfrm>
          <a:prstGeom prst="rect">
            <a:avLst/>
          </a:prstGeom>
          <a:no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g8ab969f780_0_42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93" name="Google Shape;693;g8ab969f780_0_428"/>
          <p:cNvSpPr txBox="1">
            <a:spLocks noGrp="1"/>
          </p:cNvSpPr>
          <p:nvPr>
            <p:ph type="title"/>
          </p:nvPr>
        </p:nvSpPr>
        <p:spPr>
          <a:xfrm>
            <a:off x="623900" y="2597875"/>
            <a:ext cx="6009300" cy="13551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b="1">
                <a:solidFill>
                  <a:srgbClr val="9900FF"/>
                </a:solidFill>
                <a:latin typeface="Century Gothic"/>
                <a:ea typeface="Century Gothic"/>
                <a:cs typeface="Century Gothic"/>
                <a:sym typeface="Century Gothic"/>
              </a:rPr>
              <a:t>Feedback Time </a:t>
            </a:r>
            <a:endParaRPr b="1">
              <a:solidFill>
                <a:srgbClr val="9900FF"/>
              </a:solidFill>
              <a:latin typeface="Century Gothic"/>
              <a:ea typeface="Century Gothic"/>
              <a:cs typeface="Century Gothic"/>
              <a:sym typeface="Century Gothic"/>
            </a:endParaRPr>
          </a:p>
        </p:txBody>
      </p:sp>
      <p:pic>
        <p:nvPicPr>
          <p:cNvPr id="694" name="Google Shape;694;g8ab969f780_0_428"/>
          <p:cNvPicPr preferRelativeResize="0"/>
          <p:nvPr/>
        </p:nvPicPr>
        <p:blipFill rotWithShape="1">
          <a:blip r:embed="rId4">
            <a:alphaModFix/>
          </a:blip>
          <a:srcRect r="84834" b="87770"/>
          <a:stretch/>
        </p:blipFill>
        <p:spPr>
          <a:xfrm>
            <a:off x="0" y="0"/>
            <a:ext cx="1386750" cy="8386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g9dc4c5ef29_0_28"/>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700" name="Google Shape;700;g9dc4c5ef29_0_28"/>
          <p:cNvPicPr preferRelativeResize="0"/>
          <p:nvPr/>
        </p:nvPicPr>
        <p:blipFill rotWithShape="1">
          <a:blip r:embed="rId4">
            <a:alphaModFix/>
          </a:blip>
          <a:srcRect l="17845" r="19361" b="82006"/>
          <a:stretch/>
        </p:blipFill>
        <p:spPr>
          <a:xfrm>
            <a:off x="1583838" y="146825"/>
            <a:ext cx="6610775" cy="1233977"/>
          </a:xfrm>
          <a:prstGeom prst="rect">
            <a:avLst/>
          </a:prstGeom>
          <a:noFill/>
          <a:ln>
            <a:noFill/>
          </a:ln>
        </p:spPr>
      </p:pic>
      <p:pic>
        <p:nvPicPr>
          <p:cNvPr id="701" name="Google Shape;701;g9dc4c5ef29_0_28"/>
          <p:cNvPicPr preferRelativeResize="0"/>
          <p:nvPr/>
        </p:nvPicPr>
        <p:blipFill rotWithShape="1">
          <a:blip r:embed="rId5">
            <a:alphaModFix/>
          </a:blip>
          <a:srcRect b="88081"/>
          <a:stretch/>
        </p:blipFill>
        <p:spPr>
          <a:xfrm>
            <a:off x="0" y="0"/>
            <a:ext cx="9144000" cy="817419"/>
          </a:xfrm>
          <a:prstGeom prst="rect">
            <a:avLst/>
          </a:prstGeom>
          <a:noFill/>
          <a:ln>
            <a:noFill/>
          </a:ln>
        </p:spPr>
      </p:pic>
      <p:sp>
        <p:nvSpPr>
          <p:cNvPr id="702" name="Google Shape;702;g9dc4c5ef29_0_28"/>
          <p:cNvSpPr txBox="1"/>
          <p:nvPr/>
        </p:nvSpPr>
        <p:spPr>
          <a:xfrm>
            <a:off x="2231575" y="356175"/>
            <a:ext cx="52143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Feedback</a:t>
            </a:r>
            <a:endParaRPr sz="3000" b="1" i="0" u="none" strike="noStrike" cap="none">
              <a:solidFill>
                <a:srgbClr val="9900FF"/>
              </a:solidFill>
              <a:latin typeface="Century Gothic"/>
              <a:ea typeface="Century Gothic"/>
              <a:cs typeface="Century Gothic"/>
              <a:sym typeface="Century Gothic"/>
            </a:endParaRPr>
          </a:p>
        </p:txBody>
      </p:sp>
      <p:graphicFrame>
        <p:nvGraphicFramePr>
          <p:cNvPr id="703" name="Google Shape;703;g9dc4c5ef29_0_28"/>
          <p:cNvGraphicFramePr/>
          <p:nvPr/>
        </p:nvGraphicFramePr>
        <p:xfrm>
          <a:off x="533400" y="1661150"/>
          <a:ext cx="3000000" cy="3000000"/>
        </p:xfrm>
        <a:graphic>
          <a:graphicData uri="http://schemas.openxmlformats.org/drawingml/2006/table">
            <a:tbl>
              <a:tblPr>
                <a:noFill/>
                <a:tableStyleId>{5D0CD2D9-983B-4549-9276-62017144DB6D}</a:tableStyleId>
              </a:tblPr>
              <a:tblGrid>
                <a:gridCol w="1845125">
                  <a:extLst>
                    <a:ext uri="{9D8B030D-6E8A-4147-A177-3AD203B41FA5}">
                      <a16:colId xmlns:a16="http://schemas.microsoft.com/office/drawing/2014/main" val="20000"/>
                    </a:ext>
                  </a:extLst>
                </a:gridCol>
                <a:gridCol w="1247925">
                  <a:extLst>
                    <a:ext uri="{9D8B030D-6E8A-4147-A177-3AD203B41FA5}">
                      <a16:colId xmlns:a16="http://schemas.microsoft.com/office/drawing/2014/main" val="20001"/>
                    </a:ext>
                  </a:extLst>
                </a:gridCol>
                <a:gridCol w="1247925">
                  <a:extLst>
                    <a:ext uri="{9D8B030D-6E8A-4147-A177-3AD203B41FA5}">
                      <a16:colId xmlns:a16="http://schemas.microsoft.com/office/drawing/2014/main" val="20002"/>
                    </a:ext>
                  </a:extLst>
                </a:gridCol>
                <a:gridCol w="1247925">
                  <a:extLst>
                    <a:ext uri="{9D8B030D-6E8A-4147-A177-3AD203B41FA5}">
                      <a16:colId xmlns:a16="http://schemas.microsoft.com/office/drawing/2014/main" val="20003"/>
                    </a:ext>
                  </a:extLst>
                </a:gridCol>
                <a:gridCol w="1247925">
                  <a:extLst>
                    <a:ext uri="{9D8B030D-6E8A-4147-A177-3AD203B41FA5}">
                      <a16:colId xmlns:a16="http://schemas.microsoft.com/office/drawing/2014/main" val="20004"/>
                    </a:ext>
                  </a:extLst>
                </a:gridCol>
                <a:gridCol w="1247925">
                  <a:extLst>
                    <a:ext uri="{9D8B030D-6E8A-4147-A177-3AD203B41FA5}">
                      <a16:colId xmlns:a16="http://schemas.microsoft.com/office/drawing/2014/main" val="20005"/>
                    </a:ext>
                  </a:extLst>
                </a:gridCol>
              </a:tblGrid>
              <a:tr h="53535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solidFill>
                      <a:srgbClr val="D9D2E9"/>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1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Poor</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2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Fair</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3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Good</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4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Very good</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5 </a:t>
                      </a:r>
                      <a:endParaRPr sz="2000" b="1" u="none" strike="noStrike" cap="none">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Excellent</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0"/>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rate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1"/>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volume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2"/>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pitch</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3"/>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pausing</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4"/>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intonation</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5"/>
                  </a:ext>
                </a:extLst>
              </a:tr>
              <a:tr h="779175">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body language</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6"/>
                  </a:ext>
                </a:extLst>
              </a:tr>
              <a:tr h="49380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engagement</a:t>
                      </a:r>
                      <a:endParaRPr sz="2000" b="1"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Century Gothic"/>
                        <a:ea typeface="Century Gothic"/>
                        <a:cs typeface="Century Gothic"/>
                        <a:sym typeface="Century Gothic"/>
                      </a:endParaRPr>
                    </a:p>
                  </a:txBody>
                  <a:tcPr marL="63500" marR="63500" marT="63500" marB="63500">
                    <a:lnL w="28575" cap="flat" cmpd="sng">
                      <a:solidFill>
                        <a:srgbClr val="9900FF"/>
                      </a:solidFill>
                      <a:prstDash val="solid"/>
                      <a:round/>
                      <a:headEnd type="none" w="sm" len="sm"/>
                      <a:tailEnd type="none" w="sm" len="sm"/>
                    </a:lnL>
                    <a:lnR w="28575" cap="flat" cmpd="sng">
                      <a:solidFill>
                        <a:srgbClr val="9900FF"/>
                      </a:solidFill>
                      <a:prstDash val="solid"/>
                      <a:round/>
                      <a:headEnd type="none" w="sm" len="sm"/>
                      <a:tailEnd type="none" w="sm" len="sm"/>
                    </a:lnR>
                    <a:lnT w="28575" cap="flat" cmpd="sng">
                      <a:solidFill>
                        <a:srgbClr val="9900FF"/>
                      </a:solidFill>
                      <a:prstDash val="solid"/>
                      <a:round/>
                      <a:headEnd type="none" w="sm" len="sm"/>
                      <a:tailEnd type="none" w="sm" len="sm"/>
                    </a:lnT>
                    <a:lnB w="28575" cap="flat" cmpd="sng">
                      <a:solidFill>
                        <a:srgbClr val="9900F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gb0bc0f86d0_0_424"/>
          <p:cNvPicPr preferRelativeResize="0"/>
          <p:nvPr/>
        </p:nvPicPr>
        <p:blipFill rotWithShape="1">
          <a:blip r:embed="rId3">
            <a:alphaModFix/>
          </a:blip>
          <a:srcRect/>
          <a:stretch/>
        </p:blipFill>
        <p:spPr>
          <a:xfrm>
            <a:off x="0" y="0"/>
            <a:ext cx="9144000" cy="6857999"/>
          </a:xfrm>
          <a:prstGeom prst="rect">
            <a:avLst/>
          </a:prstGeom>
          <a:noFill/>
          <a:ln>
            <a:noFill/>
          </a:ln>
        </p:spPr>
      </p:pic>
      <p:pic>
        <p:nvPicPr>
          <p:cNvPr id="709" name="Google Shape;709;gb0bc0f86d0_0_424"/>
          <p:cNvPicPr preferRelativeResize="0"/>
          <p:nvPr/>
        </p:nvPicPr>
        <p:blipFill rotWithShape="1">
          <a:blip r:embed="rId4">
            <a:alphaModFix/>
          </a:blip>
          <a:srcRect l="19130" r="18795" b="83014"/>
          <a:stretch/>
        </p:blipFill>
        <p:spPr>
          <a:xfrm>
            <a:off x="1334588" y="151875"/>
            <a:ext cx="7050125" cy="1164799"/>
          </a:xfrm>
          <a:prstGeom prst="rect">
            <a:avLst/>
          </a:prstGeom>
          <a:noFill/>
          <a:ln>
            <a:noFill/>
          </a:ln>
        </p:spPr>
      </p:pic>
      <p:pic>
        <p:nvPicPr>
          <p:cNvPr id="710" name="Google Shape;710;gb0bc0f86d0_0_424"/>
          <p:cNvPicPr preferRelativeResize="0"/>
          <p:nvPr/>
        </p:nvPicPr>
        <p:blipFill rotWithShape="1">
          <a:blip r:embed="rId5">
            <a:alphaModFix/>
          </a:blip>
          <a:srcRect l="53113" t="26667" r="3279" b="28961"/>
          <a:stretch/>
        </p:blipFill>
        <p:spPr>
          <a:xfrm>
            <a:off x="487250" y="1394800"/>
            <a:ext cx="4125175" cy="3967574"/>
          </a:xfrm>
          <a:prstGeom prst="rect">
            <a:avLst/>
          </a:prstGeom>
          <a:noFill/>
          <a:ln>
            <a:noFill/>
          </a:ln>
        </p:spPr>
      </p:pic>
      <p:pic>
        <p:nvPicPr>
          <p:cNvPr id="711" name="Google Shape;711;gb0bc0f86d0_0_424"/>
          <p:cNvPicPr preferRelativeResize="0"/>
          <p:nvPr/>
        </p:nvPicPr>
        <p:blipFill rotWithShape="1">
          <a:blip r:embed="rId5">
            <a:alphaModFix/>
          </a:blip>
          <a:srcRect l="50000" t="15300" r="8032" b="72778"/>
          <a:stretch/>
        </p:blipFill>
        <p:spPr>
          <a:xfrm>
            <a:off x="487250" y="1153900"/>
            <a:ext cx="4044225" cy="1138250"/>
          </a:xfrm>
          <a:prstGeom prst="rect">
            <a:avLst/>
          </a:prstGeom>
          <a:noFill/>
          <a:ln>
            <a:noFill/>
          </a:ln>
        </p:spPr>
      </p:pic>
      <p:pic>
        <p:nvPicPr>
          <p:cNvPr id="712" name="Google Shape;712;gb0bc0f86d0_0_424"/>
          <p:cNvPicPr preferRelativeResize="0"/>
          <p:nvPr/>
        </p:nvPicPr>
        <p:blipFill rotWithShape="1">
          <a:blip r:embed="rId6">
            <a:alphaModFix/>
          </a:blip>
          <a:srcRect r="82954" b="88080"/>
          <a:stretch/>
        </p:blipFill>
        <p:spPr>
          <a:xfrm>
            <a:off x="0" y="0"/>
            <a:ext cx="1558624" cy="817425"/>
          </a:xfrm>
          <a:prstGeom prst="rect">
            <a:avLst/>
          </a:prstGeom>
          <a:noFill/>
          <a:ln>
            <a:noFill/>
          </a:ln>
        </p:spPr>
      </p:pic>
      <p:sp>
        <p:nvSpPr>
          <p:cNvPr id="713" name="Google Shape;713;gb0bc0f86d0_0_424"/>
          <p:cNvSpPr txBox="1"/>
          <p:nvPr/>
        </p:nvSpPr>
        <p:spPr>
          <a:xfrm>
            <a:off x="1095975" y="2012700"/>
            <a:ext cx="2783400" cy="303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400"/>
              </a:spcBef>
              <a:spcAft>
                <a:spcPts val="0"/>
              </a:spcAft>
              <a:buClr>
                <a:srgbClr val="000000"/>
              </a:buClr>
              <a:buSzPts val="2000"/>
              <a:buFont typeface="Arial"/>
              <a:buNone/>
            </a:pPr>
            <a:r>
              <a:rPr lang="en-US" sz="2000" b="1">
                <a:solidFill>
                  <a:schemeClr val="dk1"/>
                </a:solidFill>
                <a:latin typeface="Century Gothic"/>
                <a:ea typeface="Century Gothic"/>
                <a:cs typeface="Century Gothic"/>
                <a:sym typeface="Century Gothic"/>
              </a:rPr>
              <a:t>Now it’s your teacher’s turn to ask you a couple of questions. </a:t>
            </a:r>
            <a:endParaRPr sz="2000" b="1">
              <a:solidFill>
                <a:schemeClr val="dk1"/>
              </a:solidFill>
              <a:latin typeface="Century Gothic"/>
              <a:ea typeface="Century Gothic"/>
              <a:cs typeface="Century Gothic"/>
              <a:sym typeface="Century Gothic"/>
            </a:endParaRPr>
          </a:p>
          <a:p>
            <a:pPr marL="0" marR="0" lvl="0" indent="0" algn="l" rtl="0">
              <a:lnSpc>
                <a:spcPct val="100000"/>
              </a:lnSpc>
              <a:spcBef>
                <a:spcPts val="400"/>
              </a:spcBef>
              <a:spcAft>
                <a:spcPts val="0"/>
              </a:spcAft>
              <a:buClr>
                <a:srgbClr val="000000"/>
              </a:buClr>
              <a:buSzPts val="2000"/>
              <a:buFont typeface="Arial"/>
              <a:buNone/>
            </a:pPr>
            <a:endParaRPr sz="2000" b="1">
              <a:solidFill>
                <a:schemeClr val="dk1"/>
              </a:solidFill>
              <a:latin typeface="Century Gothic"/>
              <a:ea typeface="Century Gothic"/>
              <a:cs typeface="Century Gothic"/>
              <a:sym typeface="Century Gothic"/>
            </a:endParaRPr>
          </a:p>
          <a:p>
            <a:pPr marL="0" marR="0" lvl="0" indent="0" algn="l" rtl="0">
              <a:lnSpc>
                <a:spcPct val="100000"/>
              </a:lnSpc>
              <a:spcBef>
                <a:spcPts val="400"/>
              </a:spcBef>
              <a:spcAft>
                <a:spcPts val="400"/>
              </a:spcAft>
              <a:buClr>
                <a:srgbClr val="000000"/>
              </a:buClr>
              <a:buSzPts val="2000"/>
              <a:buFont typeface="Arial"/>
              <a:buNone/>
            </a:pPr>
            <a:r>
              <a:rPr lang="en-US" sz="2000" b="1">
                <a:solidFill>
                  <a:schemeClr val="dk1"/>
                </a:solidFill>
                <a:latin typeface="Century Gothic"/>
                <a:ea typeface="Century Gothic"/>
                <a:cs typeface="Century Gothic"/>
                <a:sym typeface="Century Gothic"/>
              </a:rPr>
              <a:t>Use the strategies you practiced in the previous lesson to answer them.</a:t>
            </a:r>
            <a:endParaRPr sz="2000" b="1" i="0" u="none" strike="noStrike" cap="none">
              <a:solidFill>
                <a:srgbClr val="ED7D31"/>
              </a:solidFill>
              <a:latin typeface="Century Gothic"/>
              <a:ea typeface="Century Gothic"/>
              <a:cs typeface="Century Gothic"/>
              <a:sym typeface="Century Gothic"/>
            </a:endParaRPr>
          </a:p>
        </p:txBody>
      </p:sp>
      <p:sp>
        <p:nvSpPr>
          <p:cNvPr id="714" name="Google Shape;714;gb0bc0f86d0_0_424"/>
          <p:cNvSpPr txBox="1"/>
          <p:nvPr/>
        </p:nvSpPr>
        <p:spPr>
          <a:xfrm>
            <a:off x="835050" y="1501225"/>
            <a:ext cx="3734700" cy="45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400"/>
              </a:spcAft>
              <a:buClr>
                <a:srgbClr val="000000"/>
              </a:buClr>
              <a:buSzPts val="2000"/>
              <a:buFont typeface="Arial"/>
              <a:buNone/>
            </a:pPr>
            <a:r>
              <a:rPr lang="en-US" sz="2000" b="1">
                <a:latin typeface="Century Gothic"/>
                <a:ea typeface="Century Gothic"/>
                <a:cs typeface="Century Gothic"/>
                <a:sym typeface="Century Gothic"/>
              </a:rPr>
              <a:t>Answering Questions</a:t>
            </a:r>
            <a:endParaRPr sz="2000" b="1" i="0" u="none" strike="noStrike" cap="none">
              <a:solidFill>
                <a:srgbClr val="000000"/>
              </a:solidFill>
              <a:latin typeface="Century Gothic"/>
              <a:ea typeface="Century Gothic"/>
              <a:cs typeface="Century Gothic"/>
              <a:sym typeface="Century Gothic"/>
            </a:endParaRPr>
          </a:p>
        </p:txBody>
      </p:sp>
      <p:sp>
        <p:nvSpPr>
          <p:cNvPr id="715" name="Google Shape;715;gb0bc0f86d0_0_424"/>
          <p:cNvSpPr txBox="1"/>
          <p:nvPr/>
        </p:nvSpPr>
        <p:spPr>
          <a:xfrm>
            <a:off x="2506767" y="377725"/>
            <a:ext cx="4705800" cy="71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3000" b="1">
                <a:solidFill>
                  <a:srgbClr val="9900FF"/>
                </a:solidFill>
                <a:latin typeface="Century Gothic"/>
                <a:ea typeface="Century Gothic"/>
                <a:cs typeface="Century Gothic"/>
                <a:sym typeface="Century Gothic"/>
              </a:rPr>
              <a:t>Q&amp;A</a:t>
            </a:r>
            <a:endParaRPr sz="3000" b="1" i="0" u="none" strike="noStrike" cap="none">
              <a:solidFill>
                <a:srgbClr val="9900FF"/>
              </a:solidFill>
              <a:latin typeface="Century Gothic"/>
              <a:ea typeface="Century Gothic"/>
              <a:cs typeface="Century Gothic"/>
              <a:sym typeface="Century Gothic"/>
            </a:endParaRPr>
          </a:p>
        </p:txBody>
      </p:sp>
      <p:sp>
        <p:nvSpPr>
          <p:cNvPr id="716" name="Google Shape;716;gb0bc0f86d0_0_424"/>
          <p:cNvSpPr txBox="1"/>
          <p:nvPr/>
        </p:nvSpPr>
        <p:spPr>
          <a:xfrm>
            <a:off x="4842225" y="1785775"/>
            <a:ext cx="1135500" cy="8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b="1">
                <a:solidFill>
                  <a:srgbClr val="9900FF"/>
                </a:solidFill>
                <a:latin typeface="Century Gothic"/>
                <a:ea typeface="Century Gothic"/>
                <a:cs typeface="Century Gothic"/>
                <a:sym typeface="Century Gothic"/>
              </a:rPr>
              <a:t>1</a:t>
            </a:r>
            <a:endParaRPr sz="4000" b="1">
              <a:solidFill>
                <a:srgbClr val="9900FF"/>
              </a:solidFill>
              <a:latin typeface="Century Gothic"/>
              <a:ea typeface="Century Gothic"/>
              <a:cs typeface="Century Gothic"/>
              <a:sym typeface="Century Gothic"/>
            </a:endParaRPr>
          </a:p>
        </p:txBody>
      </p:sp>
      <p:sp>
        <p:nvSpPr>
          <p:cNvPr id="717" name="Google Shape;717;gb0bc0f86d0_0_424"/>
          <p:cNvSpPr txBox="1"/>
          <p:nvPr/>
        </p:nvSpPr>
        <p:spPr>
          <a:xfrm>
            <a:off x="5465963" y="1767475"/>
            <a:ext cx="2416500" cy="9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latin typeface="Century Gothic"/>
                <a:ea typeface="Century Gothic"/>
                <a:cs typeface="Century Gothic"/>
                <a:sym typeface="Century Gothic"/>
              </a:rPr>
              <a:t>Tell me more about...</a:t>
            </a:r>
            <a:endParaRPr sz="2600" b="1">
              <a:latin typeface="Century Gothic"/>
              <a:ea typeface="Century Gothic"/>
              <a:cs typeface="Century Gothic"/>
              <a:sym typeface="Century Gothic"/>
            </a:endParaRPr>
          </a:p>
        </p:txBody>
      </p:sp>
      <p:sp>
        <p:nvSpPr>
          <p:cNvPr id="718" name="Google Shape;718;gb0bc0f86d0_0_424"/>
          <p:cNvSpPr txBox="1"/>
          <p:nvPr/>
        </p:nvSpPr>
        <p:spPr>
          <a:xfrm>
            <a:off x="4787563" y="4229650"/>
            <a:ext cx="1135500" cy="8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b="1">
                <a:solidFill>
                  <a:srgbClr val="9900FF"/>
                </a:solidFill>
                <a:latin typeface="Century Gothic"/>
                <a:ea typeface="Century Gothic"/>
                <a:cs typeface="Century Gothic"/>
                <a:sym typeface="Century Gothic"/>
              </a:rPr>
              <a:t>2</a:t>
            </a:r>
            <a:endParaRPr sz="4000" b="1">
              <a:solidFill>
                <a:srgbClr val="9900FF"/>
              </a:solidFill>
              <a:latin typeface="Century Gothic"/>
              <a:ea typeface="Century Gothic"/>
              <a:cs typeface="Century Gothic"/>
              <a:sym typeface="Century Gothic"/>
            </a:endParaRPr>
          </a:p>
        </p:txBody>
      </p:sp>
      <p:sp>
        <p:nvSpPr>
          <p:cNvPr id="719" name="Google Shape;719;gb0bc0f86d0_0_424"/>
          <p:cNvSpPr txBox="1"/>
          <p:nvPr/>
        </p:nvSpPr>
        <p:spPr>
          <a:xfrm>
            <a:off x="5475626" y="4171450"/>
            <a:ext cx="3242400" cy="9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latin typeface="Century Gothic"/>
                <a:ea typeface="Century Gothic"/>
                <a:cs typeface="Century Gothic"/>
                <a:sym typeface="Century Gothic"/>
              </a:rPr>
              <a:t>Can you give me an example of…?</a:t>
            </a:r>
            <a:endParaRPr sz="2600" b="1">
              <a:latin typeface="Century Gothic"/>
              <a:ea typeface="Century Gothic"/>
              <a:cs typeface="Century Gothic"/>
              <a:sym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Google Shape;725;g9ddcfa41fe_0_3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726" name="Google Shape;726;g9ddcfa41fe_0_36"/>
          <p:cNvSpPr txBox="1">
            <a:spLocks noGrp="1"/>
          </p:cNvSpPr>
          <p:nvPr>
            <p:ph type="title"/>
          </p:nvPr>
        </p:nvSpPr>
        <p:spPr>
          <a:xfrm>
            <a:off x="612250" y="2581475"/>
            <a:ext cx="6009300" cy="110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b="1">
                <a:solidFill>
                  <a:srgbClr val="9900FF"/>
                </a:solidFill>
                <a:latin typeface="Century Gothic"/>
                <a:ea typeface="Century Gothic"/>
                <a:cs typeface="Century Gothic"/>
                <a:sym typeface="Century Gothic"/>
              </a:rPr>
              <a:t>Time to Present (again)!</a:t>
            </a:r>
            <a:endParaRPr b="1">
              <a:solidFill>
                <a:srgbClr val="9900FF"/>
              </a:solidFill>
              <a:latin typeface="Century Gothic"/>
              <a:ea typeface="Century Gothic"/>
              <a:cs typeface="Century Gothic"/>
              <a:sym typeface="Century Gothic"/>
            </a:endParaRPr>
          </a:p>
        </p:txBody>
      </p:sp>
      <p:pic>
        <p:nvPicPr>
          <p:cNvPr id="727" name="Google Shape;727;g9ddcfa41fe_0_36"/>
          <p:cNvPicPr preferRelativeResize="0"/>
          <p:nvPr/>
        </p:nvPicPr>
        <p:blipFill rotWithShape="1">
          <a:blip r:embed="rId4">
            <a:alphaModFix/>
          </a:blip>
          <a:srcRect r="84834" b="87769"/>
          <a:stretch/>
        </p:blipFill>
        <p:spPr>
          <a:xfrm>
            <a:off x="0" y="0"/>
            <a:ext cx="1386750" cy="838699"/>
          </a:xfrm>
          <a:prstGeom prst="rect">
            <a:avLst/>
          </a:prstGeom>
          <a:noFill/>
          <a:ln>
            <a:noFill/>
          </a:ln>
        </p:spPr>
      </p:pic>
      <p:pic>
        <p:nvPicPr>
          <p:cNvPr id="728" name="Google Shape;728;g9ddcfa41fe_0_36"/>
          <p:cNvPicPr preferRelativeResize="0"/>
          <p:nvPr/>
        </p:nvPicPr>
        <p:blipFill rotWithShape="1">
          <a:blip r:embed="rId5">
            <a:alphaModFix/>
          </a:blip>
          <a:srcRect/>
          <a:stretch/>
        </p:blipFill>
        <p:spPr>
          <a:xfrm rot="1101366" flipH="1">
            <a:off x="6042925" y="1442788"/>
            <a:ext cx="2724150" cy="33813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ga81e4f508e_0_219"/>
          <p:cNvPicPr preferRelativeResize="0"/>
          <p:nvPr/>
        </p:nvPicPr>
        <p:blipFill rotWithShape="1">
          <a:blip r:embed="rId3">
            <a:alphaModFix/>
          </a:blip>
          <a:srcRect/>
          <a:stretch/>
        </p:blipFill>
        <p:spPr>
          <a:xfrm>
            <a:off x="0" y="0"/>
            <a:ext cx="9144000" cy="6857999"/>
          </a:xfrm>
          <a:prstGeom prst="rect">
            <a:avLst/>
          </a:prstGeom>
          <a:noFill/>
          <a:ln>
            <a:noFill/>
          </a:ln>
        </p:spPr>
      </p:pic>
      <p:pic>
        <p:nvPicPr>
          <p:cNvPr id="734" name="Google Shape;734;ga81e4f508e_0_219"/>
          <p:cNvPicPr preferRelativeResize="0"/>
          <p:nvPr/>
        </p:nvPicPr>
        <p:blipFill rotWithShape="1">
          <a:blip r:embed="rId4">
            <a:alphaModFix/>
          </a:blip>
          <a:srcRect r="83249" b="88080"/>
          <a:stretch/>
        </p:blipFill>
        <p:spPr>
          <a:xfrm>
            <a:off x="0" y="0"/>
            <a:ext cx="1531500" cy="817425"/>
          </a:xfrm>
          <a:prstGeom prst="rect">
            <a:avLst/>
          </a:prstGeom>
          <a:noFill/>
          <a:ln>
            <a:noFill/>
          </a:ln>
        </p:spPr>
      </p:pic>
      <p:pic>
        <p:nvPicPr>
          <p:cNvPr id="735" name="Google Shape;735;ga81e4f508e_0_219"/>
          <p:cNvPicPr preferRelativeResize="0"/>
          <p:nvPr/>
        </p:nvPicPr>
        <p:blipFill rotWithShape="1">
          <a:blip r:embed="rId5">
            <a:alphaModFix/>
          </a:blip>
          <a:srcRect l="15238" r="14889" b="83316"/>
          <a:stretch/>
        </p:blipFill>
        <p:spPr>
          <a:xfrm>
            <a:off x="1558625" y="255100"/>
            <a:ext cx="6388850" cy="1144073"/>
          </a:xfrm>
          <a:prstGeom prst="rect">
            <a:avLst/>
          </a:prstGeom>
          <a:noFill/>
          <a:ln>
            <a:noFill/>
          </a:ln>
        </p:spPr>
      </p:pic>
      <p:sp>
        <p:nvSpPr>
          <p:cNvPr id="736" name="Google Shape;736;ga81e4f508e_0_219"/>
          <p:cNvSpPr txBox="1"/>
          <p:nvPr/>
        </p:nvSpPr>
        <p:spPr>
          <a:xfrm>
            <a:off x="2028425" y="490975"/>
            <a:ext cx="5367600" cy="71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Graphic Organizer (full text)</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0B670A"/>
              </a:solidFill>
              <a:latin typeface="Century Gothic"/>
              <a:ea typeface="Century Gothic"/>
              <a:cs typeface="Century Gothic"/>
              <a:sym typeface="Century Gothic"/>
            </a:endParaRPr>
          </a:p>
        </p:txBody>
      </p:sp>
      <p:sp>
        <p:nvSpPr>
          <p:cNvPr id="737" name="Google Shape;737;ga81e4f508e_0_219"/>
          <p:cNvSpPr/>
          <p:nvPr/>
        </p:nvSpPr>
        <p:spPr>
          <a:xfrm>
            <a:off x="8014525" y="394025"/>
            <a:ext cx="744600" cy="1056600"/>
          </a:xfrm>
          <a:prstGeom prst="roundRect">
            <a:avLst>
              <a:gd name="adj" fmla="val 16667"/>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ga81e4f508e_0_219"/>
          <p:cNvSpPr/>
          <p:nvPr/>
        </p:nvSpPr>
        <p:spPr>
          <a:xfrm>
            <a:off x="8084525" y="945374"/>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ga81e4f508e_0_219"/>
          <p:cNvSpPr/>
          <p:nvPr/>
        </p:nvSpPr>
        <p:spPr>
          <a:xfrm>
            <a:off x="8079750" y="475475"/>
            <a:ext cx="608400" cy="867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ga81e4f508e_0_219"/>
          <p:cNvSpPr/>
          <p:nvPr/>
        </p:nvSpPr>
        <p:spPr>
          <a:xfrm>
            <a:off x="8079750" y="591112"/>
            <a:ext cx="608400" cy="1395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ga81e4f508e_0_219"/>
          <p:cNvSpPr/>
          <p:nvPr/>
        </p:nvSpPr>
        <p:spPr>
          <a:xfrm>
            <a:off x="8084523" y="769108"/>
            <a:ext cx="608400" cy="1395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ga81e4f508e_0_219"/>
          <p:cNvSpPr/>
          <p:nvPr/>
        </p:nvSpPr>
        <p:spPr>
          <a:xfrm>
            <a:off x="8084523" y="1278239"/>
            <a:ext cx="608400" cy="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ga81e4f508e_0_219"/>
          <p:cNvSpPr/>
          <p:nvPr/>
        </p:nvSpPr>
        <p:spPr>
          <a:xfrm>
            <a:off x="8113208" y="992025"/>
            <a:ext cx="251700" cy="202800"/>
          </a:xfrm>
          <a:prstGeom prst="rect">
            <a:avLst/>
          </a:prstGeom>
          <a:no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4" name="Google Shape;744;ga81e4f508e_0_219"/>
          <p:cNvSpPr/>
          <p:nvPr/>
        </p:nvSpPr>
        <p:spPr>
          <a:xfrm>
            <a:off x="8402983" y="992032"/>
            <a:ext cx="251700" cy="202800"/>
          </a:xfrm>
          <a:prstGeom prst="rect">
            <a:avLst/>
          </a:prstGeom>
          <a:solidFill>
            <a:srgbClr val="FFFFFF"/>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745" name="Google Shape;745;ga81e4f508e_0_219"/>
          <p:cNvGraphicFramePr/>
          <p:nvPr/>
        </p:nvGraphicFramePr>
        <p:xfrm>
          <a:off x="528075" y="2081025"/>
          <a:ext cx="3000000" cy="3000000"/>
        </p:xfrm>
        <a:graphic>
          <a:graphicData uri="http://schemas.openxmlformats.org/drawingml/2006/table">
            <a:tbl>
              <a:tblPr bandRow="1">
                <a:noFill/>
                <a:tableStyleId>{B15FDA1E-1A3A-421F-9C55-B7AC7F79445A}</a:tableStyleId>
              </a:tblPr>
              <a:tblGrid>
                <a:gridCol w="4043925">
                  <a:extLst>
                    <a:ext uri="{9D8B030D-6E8A-4147-A177-3AD203B41FA5}">
                      <a16:colId xmlns:a16="http://schemas.microsoft.com/office/drawing/2014/main" val="20000"/>
                    </a:ext>
                  </a:extLst>
                </a:gridCol>
                <a:gridCol w="4043925">
                  <a:extLst>
                    <a:ext uri="{9D8B030D-6E8A-4147-A177-3AD203B41FA5}">
                      <a16:colId xmlns:a16="http://schemas.microsoft.com/office/drawing/2014/main" val="20001"/>
                    </a:ext>
                  </a:extLst>
                </a:gridCol>
              </a:tblGrid>
              <a:tr h="245200">
                <a:tc gridSpan="2">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Introduction</a:t>
                      </a:r>
                      <a:endParaRPr sz="2000" b="1" u="none" strike="noStrike" cap="none">
                        <a:latin typeface="Century Gothic"/>
                        <a:ea typeface="Century Gothic"/>
                        <a:cs typeface="Century Gothic"/>
                        <a:sym typeface="Century Gothic"/>
                      </a:endParaRPr>
                    </a:p>
                  </a:txBody>
                  <a:tcPr marL="68575" marR="68575" marT="0" marB="0">
                    <a:solidFill>
                      <a:srgbClr val="D9D2E9"/>
                    </a:solidFill>
                  </a:tcPr>
                </a:tc>
                <a:tc hMerge="1">
                  <a:txBody>
                    <a:bodyPr/>
                    <a:lstStyle/>
                    <a:p>
                      <a:endParaRPr lang="en-US"/>
                    </a:p>
                  </a:txBody>
                  <a:tcPr/>
                </a:tc>
                <a:extLst>
                  <a:ext uri="{0D108BD9-81ED-4DB2-BD59-A6C34878D82A}">
                    <a16:rowId xmlns:a16="http://schemas.microsoft.com/office/drawing/2014/main" val="10000"/>
                  </a:ext>
                </a:extLst>
              </a:tr>
              <a:tr h="980850">
                <a:tc gridSpan="2">
                  <a:txBody>
                    <a:bodyPr/>
                    <a:lstStyle/>
                    <a:p>
                      <a:pPr marL="0" marR="0" lvl="0" indent="0" algn="l" rtl="0">
                        <a:lnSpc>
                          <a:spcPct val="100000"/>
                        </a:lnSpc>
                        <a:spcBef>
                          <a:spcPts val="0"/>
                        </a:spcBef>
                        <a:spcAft>
                          <a:spcPts val="0"/>
                        </a:spcAft>
                        <a:buClr>
                          <a:schemeClr val="dk1"/>
                        </a:buClr>
                        <a:buSzPts val="1100"/>
                        <a:buFont typeface="Arial"/>
                        <a:buNone/>
                      </a:pPr>
                      <a:r>
                        <a:rPr lang="en-US" sz="2000">
                          <a:latin typeface="Century Gothic"/>
                          <a:ea typeface="Century Gothic"/>
                          <a:cs typeface="Century Gothic"/>
                          <a:sym typeface="Century Gothic"/>
                        </a:rPr>
                        <a:t>We all know that our air is polluted. There are too many greenhouse gasses that make the Earth warmer. This causes terrible storms, melting glaciers, drought, and other problems.  But even you and I can help. </a:t>
                      </a:r>
                      <a:endParaRPr sz="20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1"/>
                  </a:ext>
                </a:extLst>
              </a:tr>
              <a:tr h="245200">
                <a:tc gridSpan="2">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latin typeface="Century Gothic"/>
                          <a:ea typeface="Century Gothic"/>
                          <a:cs typeface="Century Gothic"/>
                          <a:sym typeface="Century Gothic"/>
                        </a:rPr>
                        <a:t>Supporting Evidence 1</a:t>
                      </a:r>
                      <a:endParaRPr sz="2000" b="1" u="none" strike="noStrike" cap="none">
                        <a:latin typeface="Century Gothic"/>
                        <a:ea typeface="Century Gothic"/>
                        <a:cs typeface="Century Gothic"/>
                        <a:sym typeface="Century Gothic"/>
                      </a:endParaRPr>
                    </a:p>
                  </a:txBody>
                  <a:tcPr marL="68575" marR="68575" marT="0" marB="0">
                    <a:solidFill>
                      <a:srgbClr val="D9D2E9"/>
                    </a:solidFill>
                  </a:tcPr>
                </a:tc>
                <a:tc hMerge="1">
                  <a:txBody>
                    <a:bodyPr/>
                    <a:lstStyle/>
                    <a:p>
                      <a:endParaRPr lang="en-US"/>
                    </a:p>
                  </a:txBody>
                  <a:tcPr/>
                </a:tc>
                <a:extLst>
                  <a:ext uri="{0D108BD9-81ED-4DB2-BD59-A6C34878D82A}">
                    <a16:rowId xmlns:a16="http://schemas.microsoft.com/office/drawing/2014/main" val="10002"/>
                  </a:ext>
                </a:extLst>
              </a:tr>
              <a:tr h="1880075">
                <a:tc gridSpan="2">
                  <a:txBody>
                    <a:bodyPr/>
                    <a:lstStyle/>
                    <a:p>
                      <a:pPr marL="0" marR="0" lvl="0" indent="0" algn="l" rtl="0">
                        <a:lnSpc>
                          <a:spcPct val="100000"/>
                        </a:lnSpc>
                        <a:spcBef>
                          <a:spcPts val="1200"/>
                        </a:spcBef>
                        <a:spcAft>
                          <a:spcPts val="0"/>
                        </a:spcAft>
                        <a:buNone/>
                      </a:pPr>
                      <a:r>
                        <a:rPr lang="en-US" sz="2000">
                          <a:latin typeface="Century Gothic"/>
                          <a:ea typeface="Century Gothic"/>
                          <a:cs typeface="Century Gothic"/>
                          <a:sym typeface="Century Gothic"/>
                        </a:rPr>
                        <a:t>Recycle. If you recycle half your family’s waste, you can save thousands of kilograms of carbon dioxide per year.  </a:t>
                      </a:r>
                      <a:endParaRPr sz="20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r>
                        <a:rPr lang="en-US" sz="2000">
                          <a:latin typeface="Century Gothic"/>
                          <a:ea typeface="Century Gothic"/>
                          <a:cs typeface="Century Gothic"/>
                          <a:sym typeface="Century Gothic"/>
                        </a:rPr>
                        <a:t>Drive less. Instead of driving yourself, take a bus or subway.  </a:t>
                      </a:r>
                      <a:endParaRPr sz="20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ga81e4f508e_0_235"/>
          <p:cNvPicPr preferRelativeResize="0"/>
          <p:nvPr/>
        </p:nvPicPr>
        <p:blipFill rotWithShape="1">
          <a:blip r:embed="rId3">
            <a:alphaModFix/>
          </a:blip>
          <a:srcRect/>
          <a:stretch/>
        </p:blipFill>
        <p:spPr>
          <a:xfrm>
            <a:off x="0" y="0"/>
            <a:ext cx="9144000" cy="6857999"/>
          </a:xfrm>
          <a:prstGeom prst="rect">
            <a:avLst/>
          </a:prstGeom>
          <a:noFill/>
          <a:ln>
            <a:noFill/>
          </a:ln>
        </p:spPr>
      </p:pic>
      <p:pic>
        <p:nvPicPr>
          <p:cNvPr id="751" name="Google Shape;751;ga81e4f508e_0_235"/>
          <p:cNvPicPr preferRelativeResize="0"/>
          <p:nvPr/>
        </p:nvPicPr>
        <p:blipFill rotWithShape="1">
          <a:blip r:embed="rId4">
            <a:alphaModFix/>
          </a:blip>
          <a:srcRect r="83249" b="88080"/>
          <a:stretch/>
        </p:blipFill>
        <p:spPr>
          <a:xfrm>
            <a:off x="0" y="0"/>
            <a:ext cx="1531500" cy="817425"/>
          </a:xfrm>
          <a:prstGeom prst="rect">
            <a:avLst/>
          </a:prstGeom>
          <a:noFill/>
          <a:ln>
            <a:noFill/>
          </a:ln>
        </p:spPr>
      </p:pic>
      <p:pic>
        <p:nvPicPr>
          <p:cNvPr id="752" name="Google Shape;752;ga81e4f508e_0_235"/>
          <p:cNvPicPr preferRelativeResize="0"/>
          <p:nvPr/>
        </p:nvPicPr>
        <p:blipFill rotWithShape="1">
          <a:blip r:embed="rId5">
            <a:alphaModFix/>
          </a:blip>
          <a:srcRect l="15238" r="14889" b="83316"/>
          <a:stretch/>
        </p:blipFill>
        <p:spPr>
          <a:xfrm>
            <a:off x="1558625" y="255100"/>
            <a:ext cx="6388850" cy="1144073"/>
          </a:xfrm>
          <a:prstGeom prst="rect">
            <a:avLst/>
          </a:prstGeom>
          <a:noFill/>
          <a:ln>
            <a:noFill/>
          </a:ln>
        </p:spPr>
      </p:pic>
      <p:sp>
        <p:nvSpPr>
          <p:cNvPr id="753" name="Google Shape;753;ga81e4f508e_0_235"/>
          <p:cNvSpPr txBox="1"/>
          <p:nvPr/>
        </p:nvSpPr>
        <p:spPr>
          <a:xfrm>
            <a:off x="2000825" y="490975"/>
            <a:ext cx="5409000" cy="71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Graphic Organizer (full text)</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0B670A"/>
              </a:solidFill>
              <a:latin typeface="Century Gothic"/>
              <a:ea typeface="Century Gothic"/>
              <a:cs typeface="Century Gothic"/>
              <a:sym typeface="Century Gothic"/>
            </a:endParaRPr>
          </a:p>
        </p:txBody>
      </p:sp>
      <p:sp>
        <p:nvSpPr>
          <p:cNvPr id="754" name="Google Shape;754;ga81e4f508e_0_235"/>
          <p:cNvSpPr/>
          <p:nvPr/>
        </p:nvSpPr>
        <p:spPr>
          <a:xfrm>
            <a:off x="8090725" y="317825"/>
            <a:ext cx="744600" cy="1056600"/>
          </a:xfrm>
          <a:prstGeom prst="roundRect">
            <a:avLst>
              <a:gd name="adj" fmla="val 16667"/>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ga81e4f508e_0_235"/>
          <p:cNvSpPr/>
          <p:nvPr/>
        </p:nvSpPr>
        <p:spPr>
          <a:xfrm>
            <a:off x="8160725" y="869174"/>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ga81e4f508e_0_235"/>
          <p:cNvSpPr/>
          <p:nvPr/>
        </p:nvSpPr>
        <p:spPr>
          <a:xfrm>
            <a:off x="8155950" y="399275"/>
            <a:ext cx="608400" cy="867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ga81e4f508e_0_235"/>
          <p:cNvSpPr/>
          <p:nvPr/>
        </p:nvSpPr>
        <p:spPr>
          <a:xfrm>
            <a:off x="8155950" y="514912"/>
            <a:ext cx="608400" cy="1395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ga81e4f508e_0_235"/>
          <p:cNvSpPr/>
          <p:nvPr/>
        </p:nvSpPr>
        <p:spPr>
          <a:xfrm>
            <a:off x="8160723" y="692908"/>
            <a:ext cx="608400" cy="1395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ga81e4f508e_0_235"/>
          <p:cNvSpPr/>
          <p:nvPr/>
        </p:nvSpPr>
        <p:spPr>
          <a:xfrm>
            <a:off x="8160723" y="1202039"/>
            <a:ext cx="608400" cy="867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ga81e4f508e_0_235"/>
          <p:cNvSpPr/>
          <p:nvPr/>
        </p:nvSpPr>
        <p:spPr>
          <a:xfrm>
            <a:off x="8189408" y="915825"/>
            <a:ext cx="251700" cy="202800"/>
          </a:xfrm>
          <a:prstGeom prst="rect">
            <a:avLst/>
          </a:prstGeom>
          <a:solidFill>
            <a:srgbClr val="D9D2E9"/>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ga81e4f508e_0_235"/>
          <p:cNvSpPr/>
          <p:nvPr/>
        </p:nvSpPr>
        <p:spPr>
          <a:xfrm>
            <a:off x="8479183" y="915832"/>
            <a:ext cx="251700" cy="202800"/>
          </a:xfrm>
          <a:prstGeom prst="rect">
            <a:avLst/>
          </a:prstGeom>
          <a:solidFill>
            <a:srgbClr val="D9D2E9"/>
          </a:solid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762" name="Google Shape;762;ga81e4f508e_0_235"/>
          <p:cNvGraphicFramePr/>
          <p:nvPr/>
        </p:nvGraphicFramePr>
        <p:xfrm>
          <a:off x="681350" y="1307325"/>
          <a:ext cx="3000000" cy="3000000"/>
        </p:xfrm>
        <a:graphic>
          <a:graphicData uri="http://schemas.openxmlformats.org/drawingml/2006/table">
            <a:tbl>
              <a:tblPr bandRow="1">
                <a:noFill/>
                <a:tableStyleId>{B15FDA1E-1A3A-421F-9C55-B7AC7F79445A}</a:tableStyleId>
              </a:tblPr>
              <a:tblGrid>
                <a:gridCol w="3964775">
                  <a:extLst>
                    <a:ext uri="{9D8B030D-6E8A-4147-A177-3AD203B41FA5}">
                      <a16:colId xmlns:a16="http://schemas.microsoft.com/office/drawing/2014/main" val="20000"/>
                    </a:ext>
                  </a:extLst>
                </a:gridCol>
                <a:gridCol w="3964775">
                  <a:extLst>
                    <a:ext uri="{9D8B030D-6E8A-4147-A177-3AD203B41FA5}">
                      <a16:colId xmlns:a16="http://schemas.microsoft.com/office/drawing/2014/main" val="20001"/>
                    </a:ext>
                  </a:extLst>
                </a:gridCol>
              </a:tblGrid>
              <a:tr h="429075">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Supporting Evidence 2</a:t>
                      </a:r>
                      <a:endParaRPr sz="1800" b="1" u="none" strike="noStrike" cap="none">
                        <a:latin typeface="Century Gothic"/>
                        <a:ea typeface="Century Gothic"/>
                        <a:cs typeface="Century Gothic"/>
                        <a:sym typeface="Century Gothic"/>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2E9"/>
                    </a:solidFill>
                  </a:tcPr>
                </a:tc>
                <a:tc hMerge="1">
                  <a:txBody>
                    <a:bodyPr/>
                    <a:lstStyle/>
                    <a:p>
                      <a:endParaRPr lang="en-US"/>
                    </a:p>
                  </a:txBody>
                  <a:tcPr/>
                </a:tc>
                <a:extLst>
                  <a:ext uri="{0D108BD9-81ED-4DB2-BD59-A6C34878D82A}">
                    <a16:rowId xmlns:a16="http://schemas.microsoft.com/office/drawing/2014/main" val="10000"/>
                  </a:ext>
                </a:extLst>
              </a:tr>
              <a:tr h="429075">
                <a:tc gridSpan="2">
                  <a:txBody>
                    <a:bodyPr/>
                    <a:lstStyle/>
                    <a:p>
                      <a:pPr marL="0" marR="0" lvl="0" indent="0" algn="l" rtl="0">
                        <a:lnSpc>
                          <a:spcPct val="100000"/>
                        </a:lnSpc>
                        <a:spcBef>
                          <a:spcPts val="1200"/>
                        </a:spcBef>
                        <a:spcAft>
                          <a:spcPts val="0"/>
                        </a:spcAft>
                        <a:buNone/>
                      </a:pPr>
                      <a:r>
                        <a:rPr lang="en-US" sz="1800">
                          <a:latin typeface="Century Gothic"/>
                          <a:ea typeface="Century Gothic"/>
                          <a:cs typeface="Century Gothic"/>
                          <a:sym typeface="Century Gothic"/>
                        </a:rPr>
                        <a:t>Eat less beef, lamb, and mutton. Cows, sheep, and goats create a lot of methane.  Instead, consider eating  different meats or vegetables.  </a:t>
                      </a:r>
                      <a:endParaRPr sz="18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r>
                        <a:rPr lang="en-US" sz="1800">
                          <a:latin typeface="Century Gothic"/>
                          <a:ea typeface="Century Gothic"/>
                          <a:cs typeface="Century Gothic"/>
                          <a:sym typeface="Century Gothic"/>
                        </a:rPr>
                        <a:t>Save electricity. Turn lights and other electrical devices off when you aren’t using them. Use less heating and air conditioning.</a:t>
                      </a:r>
                      <a:endParaRPr sz="1800">
                        <a:latin typeface="Century Gothic"/>
                        <a:ea typeface="Century Gothic"/>
                        <a:cs typeface="Century Gothic"/>
                        <a:sym typeface="Century Gothic"/>
                      </a:endParaRPr>
                    </a:p>
                    <a:p>
                      <a:pPr marL="0" marR="0" lvl="0" indent="0" algn="l" rtl="0">
                        <a:lnSpc>
                          <a:spcPct val="100000"/>
                        </a:lnSpc>
                        <a:spcBef>
                          <a:spcPts val="1200"/>
                        </a:spcBef>
                        <a:spcAft>
                          <a:spcPts val="0"/>
                        </a:spcAft>
                        <a:buNone/>
                      </a:pPr>
                      <a:endParaRPr sz="1800">
                        <a:latin typeface="Century Gothic"/>
                        <a:ea typeface="Century Gothic"/>
                        <a:cs typeface="Century Gothic"/>
                        <a:sym typeface="Century Gothic"/>
                      </a:endParaRPr>
                    </a:p>
                  </a:txBody>
                  <a:tcPr marL="68575" marR="68575" marT="0" marB="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429075">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Counterargument</a:t>
                      </a:r>
                      <a:endParaRPr sz="1800" b="1" u="none" strike="noStrike" cap="none">
                        <a:latin typeface="Century Gothic"/>
                        <a:ea typeface="Century Gothic"/>
                        <a:cs typeface="Century Gothic"/>
                        <a:sym typeface="Century Gothic"/>
                      </a:endParaRPr>
                    </a:p>
                  </a:txBody>
                  <a:tcPr marL="68575" marR="68575" marT="0" marB="0">
                    <a:lnT w="9525" cap="flat" cmpd="sng">
                      <a:solidFill>
                        <a:srgbClr val="000000"/>
                      </a:solidFill>
                      <a:prstDash val="solid"/>
                      <a:round/>
                      <a:headEnd type="none" w="sm" len="sm"/>
                      <a:tailEnd type="none" w="sm" len="sm"/>
                    </a:lnT>
                    <a:solidFill>
                      <a:srgbClr val="D9D2E9"/>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Response</a:t>
                      </a:r>
                      <a:endParaRPr sz="1800" b="1" u="none" strike="noStrike" cap="none">
                        <a:latin typeface="Century Gothic"/>
                        <a:ea typeface="Century Gothic"/>
                        <a:cs typeface="Century Gothic"/>
                        <a:sym typeface="Century Gothic"/>
                      </a:endParaRPr>
                    </a:p>
                  </a:txBody>
                  <a:tcPr marL="68575" marR="68575" marT="0" marB="0">
                    <a:lnT w="9525" cap="flat" cmpd="sng">
                      <a:solidFill>
                        <a:srgbClr val="000000"/>
                      </a:solidFill>
                      <a:prstDash val="solid"/>
                      <a:round/>
                      <a:headEnd type="none" w="sm" len="sm"/>
                      <a:tailEnd type="none" w="sm" len="sm"/>
                    </a:lnT>
                    <a:solidFill>
                      <a:srgbClr val="D9D2E9"/>
                    </a:solidFill>
                  </a:tcPr>
                </a:tc>
                <a:extLst>
                  <a:ext uri="{0D108BD9-81ED-4DB2-BD59-A6C34878D82A}">
                    <a16:rowId xmlns:a16="http://schemas.microsoft.com/office/drawing/2014/main" val="10002"/>
                  </a:ext>
                </a:extLst>
              </a:tr>
              <a:tr h="1258600">
                <a:tc>
                  <a:txBody>
                    <a:bodyPr/>
                    <a:lstStyle/>
                    <a:p>
                      <a:pPr marL="0" marR="0" lvl="0" indent="0" algn="l" rtl="0">
                        <a:lnSpc>
                          <a:spcPct val="100000"/>
                        </a:lnSpc>
                        <a:spcBef>
                          <a:spcPts val="0"/>
                        </a:spcBef>
                        <a:spcAft>
                          <a:spcPts val="0"/>
                        </a:spcAft>
                        <a:buClr>
                          <a:schemeClr val="dk1"/>
                        </a:buClr>
                        <a:buSzPts val="1100"/>
                        <a:buFont typeface="Arial"/>
                        <a:buNone/>
                      </a:pPr>
                      <a:r>
                        <a:rPr lang="en-US" sz="1800">
                          <a:latin typeface="Century Gothic"/>
                          <a:ea typeface="Century Gothic"/>
                          <a:cs typeface="Century Gothic"/>
                          <a:sym typeface="Century Gothic"/>
                        </a:rPr>
                        <a:t>Some argue that we can’t slow down our productivity while we are quickly developing. Why should China, as a country with a fast-growing economy, slow its growth when well-developed countries did not as they grew? </a:t>
                      </a:r>
                      <a:endParaRPr sz="180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800">
                        <a:latin typeface="Century Gothic"/>
                        <a:ea typeface="Century Gothic"/>
                        <a:cs typeface="Century Gothic"/>
                        <a:sym typeface="Century Gothic"/>
                      </a:endParaRPr>
                    </a:p>
                  </a:txBody>
                  <a:tcPr marL="68575" marR="68575" marT="0" marB="0"/>
                </a:tc>
                <a:tc>
                  <a:txBody>
                    <a:bodyPr/>
                    <a:lstStyle/>
                    <a:p>
                      <a:pPr marL="0" marR="0" lvl="0" indent="0" algn="l" rtl="0">
                        <a:lnSpc>
                          <a:spcPct val="100000"/>
                        </a:lnSpc>
                        <a:spcBef>
                          <a:spcPts val="0"/>
                        </a:spcBef>
                        <a:spcAft>
                          <a:spcPts val="0"/>
                        </a:spcAft>
                        <a:buClr>
                          <a:schemeClr val="dk1"/>
                        </a:buClr>
                        <a:buSzPts val="1100"/>
                        <a:buFont typeface="Arial"/>
                        <a:buNone/>
                      </a:pPr>
                      <a:r>
                        <a:rPr lang="en-US" sz="1800">
                          <a:latin typeface="Century Gothic"/>
                          <a:ea typeface="Century Gothic"/>
                          <a:cs typeface="Century Gothic"/>
                          <a:sym typeface="Century Gothic"/>
                        </a:rPr>
                        <a:t>Well, first, China has far more people than other countries. So, the impact on the environment could be much bigger. Also, China is already proving that by using new, clean sources of energy, we can grow quickly and protect the environment at the same time.</a:t>
                      </a:r>
                      <a:endParaRPr sz="1800">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ga81e4f508e_0_251"/>
          <p:cNvPicPr preferRelativeResize="0"/>
          <p:nvPr/>
        </p:nvPicPr>
        <p:blipFill rotWithShape="1">
          <a:blip r:embed="rId3">
            <a:alphaModFix/>
          </a:blip>
          <a:srcRect/>
          <a:stretch/>
        </p:blipFill>
        <p:spPr>
          <a:xfrm>
            <a:off x="0" y="0"/>
            <a:ext cx="9144000" cy="6857999"/>
          </a:xfrm>
          <a:prstGeom prst="rect">
            <a:avLst/>
          </a:prstGeom>
          <a:noFill/>
          <a:ln>
            <a:noFill/>
          </a:ln>
        </p:spPr>
      </p:pic>
      <p:pic>
        <p:nvPicPr>
          <p:cNvPr id="768" name="Google Shape;768;ga81e4f508e_0_251"/>
          <p:cNvPicPr preferRelativeResize="0"/>
          <p:nvPr/>
        </p:nvPicPr>
        <p:blipFill rotWithShape="1">
          <a:blip r:embed="rId4">
            <a:alphaModFix/>
          </a:blip>
          <a:srcRect r="83249" b="88080"/>
          <a:stretch/>
        </p:blipFill>
        <p:spPr>
          <a:xfrm>
            <a:off x="0" y="0"/>
            <a:ext cx="1531500" cy="817425"/>
          </a:xfrm>
          <a:prstGeom prst="rect">
            <a:avLst/>
          </a:prstGeom>
          <a:noFill/>
          <a:ln>
            <a:noFill/>
          </a:ln>
        </p:spPr>
      </p:pic>
      <p:pic>
        <p:nvPicPr>
          <p:cNvPr id="769" name="Google Shape;769;ga81e4f508e_0_251"/>
          <p:cNvPicPr preferRelativeResize="0"/>
          <p:nvPr/>
        </p:nvPicPr>
        <p:blipFill rotWithShape="1">
          <a:blip r:embed="rId5">
            <a:alphaModFix/>
          </a:blip>
          <a:srcRect l="15238" r="14889" b="83316"/>
          <a:stretch/>
        </p:blipFill>
        <p:spPr>
          <a:xfrm>
            <a:off x="1558625" y="255100"/>
            <a:ext cx="6388850" cy="1144073"/>
          </a:xfrm>
          <a:prstGeom prst="rect">
            <a:avLst/>
          </a:prstGeom>
          <a:noFill/>
          <a:ln>
            <a:noFill/>
          </a:ln>
        </p:spPr>
      </p:pic>
      <p:sp>
        <p:nvSpPr>
          <p:cNvPr id="770" name="Google Shape;770;ga81e4f508e_0_251"/>
          <p:cNvSpPr txBox="1"/>
          <p:nvPr/>
        </p:nvSpPr>
        <p:spPr>
          <a:xfrm>
            <a:off x="2000825" y="490975"/>
            <a:ext cx="5409000" cy="71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Graphic Organizer (full text)</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0B670A"/>
              </a:solidFill>
              <a:latin typeface="Century Gothic"/>
              <a:ea typeface="Century Gothic"/>
              <a:cs typeface="Century Gothic"/>
              <a:sym typeface="Century Gothic"/>
            </a:endParaRPr>
          </a:p>
        </p:txBody>
      </p:sp>
      <p:sp>
        <p:nvSpPr>
          <p:cNvPr id="771" name="Google Shape;771;ga81e4f508e_0_251"/>
          <p:cNvSpPr/>
          <p:nvPr/>
        </p:nvSpPr>
        <p:spPr>
          <a:xfrm>
            <a:off x="8090725" y="317825"/>
            <a:ext cx="744600" cy="1056600"/>
          </a:xfrm>
          <a:prstGeom prst="roundRect">
            <a:avLst>
              <a:gd name="adj" fmla="val 16667"/>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2" name="Google Shape;772;ga81e4f508e_0_251"/>
          <p:cNvSpPr/>
          <p:nvPr/>
        </p:nvSpPr>
        <p:spPr>
          <a:xfrm>
            <a:off x="8160725" y="869174"/>
            <a:ext cx="608400" cy="2961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3" name="Google Shape;773;ga81e4f508e_0_251"/>
          <p:cNvSpPr/>
          <p:nvPr/>
        </p:nvSpPr>
        <p:spPr>
          <a:xfrm>
            <a:off x="8155950" y="399275"/>
            <a:ext cx="608400" cy="867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4" name="Google Shape;774;ga81e4f508e_0_251"/>
          <p:cNvSpPr/>
          <p:nvPr/>
        </p:nvSpPr>
        <p:spPr>
          <a:xfrm>
            <a:off x="8155950" y="514912"/>
            <a:ext cx="608400" cy="139500"/>
          </a:xfrm>
          <a:prstGeom prst="rect">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ga81e4f508e_0_251"/>
          <p:cNvSpPr/>
          <p:nvPr/>
        </p:nvSpPr>
        <p:spPr>
          <a:xfrm>
            <a:off x="8160723" y="692908"/>
            <a:ext cx="608400" cy="1395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ga81e4f508e_0_251"/>
          <p:cNvSpPr/>
          <p:nvPr/>
        </p:nvSpPr>
        <p:spPr>
          <a:xfrm>
            <a:off x="8160723" y="1202039"/>
            <a:ext cx="608400" cy="86700"/>
          </a:xfrm>
          <a:prstGeom prst="rect">
            <a:avLst/>
          </a:prstGeom>
          <a:solidFill>
            <a:srgbClr val="D9D2E9"/>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7" name="Google Shape;777;ga81e4f508e_0_251"/>
          <p:cNvSpPr/>
          <p:nvPr/>
        </p:nvSpPr>
        <p:spPr>
          <a:xfrm>
            <a:off x="8189408" y="915825"/>
            <a:ext cx="251700" cy="202800"/>
          </a:xfrm>
          <a:prstGeom prst="rect">
            <a:avLst/>
          </a:prstGeom>
          <a:no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ga81e4f508e_0_251"/>
          <p:cNvSpPr/>
          <p:nvPr/>
        </p:nvSpPr>
        <p:spPr>
          <a:xfrm>
            <a:off x="8479183" y="915832"/>
            <a:ext cx="251700" cy="202800"/>
          </a:xfrm>
          <a:prstGeom prst="rect">
            <a:avLst/>
          </a:prstGeom>
          <a:noFill/>
          <a:ln w="9525" cap="flat" cmpd="sng">
            <a:solidFill>
              <a:srgbClr val="9900FF"/>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779" name="Google Shape;779;ga81e4f508e_0_251"/>
          <p:cNvGraphicFramePr/>
          <p:nvPr/>
        </p:nvGraphicFramePr>
        <p:xfrm>
          <a:off x="607225" y="1658400"/>
          <a:ext cx="3000000" cy="3000000"/>
        </p:xfrm>
        <a:graphic>
          <a:graphicData uri="http://schemas.openxmlformats.org/drawingml/2006/table">
            <a:tbl>
              <a:tblPr bandRow="1">
                <a:noFill/>
                <a:tableStyleId>{B15FDA1E-1A3A-421F-9C55-B7AC7F79445A}</a:tableStyleId>
              </a:tblPr>
              <a:tblGrid>
                <a:gridCol w="3964775">
                  <a:extLst>
                    <a:ext uri="{9D8B030D-6E8A-4147-A177-3AD203B41FA5}">
                      <a16:colId xmlns:a16="http://schemas.microsoft.com/office/drawing/2014/main" val="20000"/>
                    </a:ext>
                  </a:extLst>
                </a:gridCol>
                <a:gridCol w="3964775">
                  <a:extLst>
                    <a:ext uri="{9D8B030D-6E8A-4147-A177-3AD203B41FA5}">
                      <a16:colId xmlns:a16="http://schemas.microsoft.com/office/drawing/2014/main" val="20001"/>
                    </a:ext>
                  </a:extLst>
                </a:gridCol>
              </a:tblGrid>
              <a:tr h="429075">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latin typeface="Century Gothic"/>
                          <a:ea typeface="Century Gothic"/>
                          <a:cs typeface="Century Gothic"/>
                          <a:sym typeface="Century Gothic"/>
                        </a:rPr>
                        <a:t>Conclusion</a:t>
                      </a:r>
                      <a:endParaRPr sz="1800" b="1" u="none" strike="noStrike" cap="none">
                        <a:latin typeface="Century Gothic"/>
                        <a:ea typeface="Century Gothic"/>
                        <a:cs typeface="Century Gothic"/>
                        <a:sym typeface="Century Gothic"/>
                      </a:endParaRPr>
                    </a:p>
                  </a:txBody>
                  <a:tcPr marL="68575" marR="68575" marT="0" marB="0">
                    <a:lnT w="9525" cap="flat" cmpd="sng">
                      <a:solidFill>
                        <a:srgbClr val="000000"/>
                      </a:solidFill>
                      <a:prstDash val="solid"/>
                      <a:round/>
                      <a:headEnd type="none" w="sm" len="sm"/>
                      <a:tailEnd type="none" w="sm" len="sm"/>
                    </a:lnT>
                    <a:solidFill>
                      <a:srgbClr val="D9D2E9"/>
                    </a:solidFill>
                  </a:tcPr>
                </a:tc>
                <a:tc hMerge="1">
                  <a:txBody>
                    <a:bodyPr/>
                    <a:lstStyle/>
                    <a:p>
                      <a:endParaRPr lang="en-US"/>
                    </a:p>
                  </a:txBody>
                  <a:tcPr/>
                </a:tc>
                <a:extLst>
                  <a:ext uri="{0D108BD9-81ED-4DB2-BD59-A6C34878D82A}">
                    <a16:rowId xmlns:a16="http://schemas.microsoft.com/office/drawing/2014/main" val="10000"/>
                  </a:ext>
                </a:extLst>
              </a:tr>
              <a:tr h="705575">
                <a:tc gridSpan="2">
                  <a:txBody>
                    <a:bodyPr/>
                    <a:lstStyle/>
                    <a:p>
                      <a:pPr marL="0" marR="0" lvl="0" indent="0" algn="l" rtl="0">
                        <a:lnSpc>
                          <a:spcPct val="100000"/>
                        </a:lnSpc>
                        <a:spcBef>
                          <a:spcPts val="1200"/>
                        </a:spcBef>
                        <a:spcAft>
                          <a:spcPts val="0"/>
                        </a:spcAft>
                        <a:buClr>
                          <a:schemeClr val="dk1"/>
                        </a:buClr>
                        <a:buSzPts val="1100"/>
                        <a:buFont typeface="Arial"/>
                        <a:buNone/>
                      </a:pPr>
                      <a:r>
                        <a:rPr lang="en-US" sz="1800">
                          <a:latin typeface="Century Gothic"/>
                          <a:ea typeface="Century Gothic"/>
                          <a:cs typeface="Century Gothic"/>
                          <a:sym typeface="Century Gothic"/>
                        </a:rPr>
                        <a:t>China has the chance to prove to the world that an economy can grow without harming the environment. We should all be proud of what our country can do, and all of us should do our part to help.</a:t>
                      </a:r>
                      <a:endParaRPr sz="1800">
                        <a:latin typeface="Century Gothic"/>
                        <a:ea typeface="Century Gothic"/>
                        <a:cs typeface="Century Gothic"/>
                        <a:sym typeface="Century Gothic"/>
                      </a:endParaRPr>
                    </a:p>
                    <a:p>
                      <a:pPr marL="0" marR="0" lvl="0" indent="0" algn="l" rtl="0">
                        <a:lnSpc>
                          <a:spcPct val="100000"/>
                        </a:lnSpc>
                        <a:spcBef>
                          <a:spcPts val="1200"/>
                        </a:spcBef>
                        <a:spcAft>
                          <a:spcPts val="0"/>
                        </a:spcAft>
                        <a:buClr>
                          <a:schemeClr val="dk1"/>
                        </a:buClr>
                        <a:buSzPts val="1100"/>
                        <a:buFont typeface="Arial"/>
                        <a:buNone/>
                      </a:pPr>
                      <a:r>
                        <a:rPr lang="en-US" sz="1800">
                          <a:latin typeface="Century Gothic"/>
                          <a:ea typeface="Century Gothic"/>
                          <a:cs typeface="Century Gothic"/>
                          <a:sym typeface="Century Gothic"/>
                        </a:rPr>
                        <a:t>China is one of the world’s leading economies. Let’s also lead the world in protecting the environment!</a:t>
                      </a:r>
                      <a:endParaRPr sz="1800">
                        <a:latin typeface="Century Gothic"/>
                        <a:ea typeface="Century Gothic"/>
                        <a:cs typeface="Century Gothic"/>
                        <a:sym typeface="Century Gothic"/>
                      </a:endParaRPr>
                    </a:p>
                    <a:p>
                      <a:pPr marL="0" marR="0" lvl="0" indent="0" algn="l" rtl="0">
                        <a:lnSpc>
                          <a:spcPct val="100000"/>
                        </a:lnSpc>
                        <a:spcBef>
                          <a:spcPts val="1200"/>
                        </a:spcBef>
                        <a:spcAft>
                          <a:spcPts val="0"/>
                        </a:spcAft>
                        <a:buClr>
                          <a:schemeClr val="dk1"/>
                        </a:buClr>
                        <a:buSzPts val="1100"/>
                        <a:buFont typeface="Arial"/>
                        <a:buNone/>
                      </a:pPr>
                      <a:endParaRPr sz="1800">
                        <a:latin typeface="Century Gothic"/>
                        <a:ea typeface="Century Gothic"/>
                        <a:cs typeface="Century Gothic"/>
                        <a:sym typeface="Century Gothic"/>
                      </a:endParaRPr>
                    </a:p>
                  </a:txBody>
                  <a:tcPr marL="68575" marR="68575" marT="0" marB="0"/>
                </a:tc>
                <a:tc hMerge="1">
                  <a:txBody>
                    <a:bodyPr/>
                    <a:lstStyle/>
                    <a:p>
                      <a:endParaRPr lang="en-US"/>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gaeb7704e9e_1_27"/>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227" name="Google Shape;227;gaeb7704e9e_1_27"/>
          <p:cNvPicPr preferRelativeResize="0"/>
          <p:nvPr/>
        </p:nvPicPr>
        <p:blipFill rotWithShape="1">
          <a:blip r:embed="rId5">
            <a:alphaModFix/>
          </a:blip>
          <a:srcRect b="88081"/>
          <a:stretch/>
        </p:blipFill>
        <p:spPr>
          <a:xfrm>
            <a:off x="0" y="0"/>
            <a:ext cx="9144000" cy="817419"/>
          </a:xfrm>
          <a:prstGeom prst="rect">
            <a:avLst/>
          </a:prstGeom>
          <a:noFill/>
          <a:ln>
            <a:noFill/>
          </a:ln>
        </p:spPr>
      </p:pic>
      <p:sp>
        <p:nvSpPr>
          <p:cNvPr id="228" name="Google Shape;228;gaeb7704e9e_1_27"/>
          <p:cNvSpPr/>
          <p:nvPr/>
        </p:nvSpPr>
        <p:spPr>
          <a:xfrm>
            <a:off x="4875325" y="5370250"/>
            <a:ext cx="2185200" cy="1016400"/>
          </a:xfrm>
          <a:prstGeom prst="wedgeRoundRectCallout">
            <a:avLst>
              <a:gd name="adj1" fmla="val 78544"/>
              <a:gd name="adj2" fmla="val -184669"/>
              <a:gd name="adj3" fmla="val 0"/>
            </a:avLst>
          </a:prstGeom>
          <a:solidFill>
            <a:srgbClr val="9900FF"/>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FFFFFF"/>
                </a:solidFill>
                <a:latin typeface="Century Gothic"/>
                <a:ea typeface="Century Gothic"/>
                <a:cs typeface="Century Gothic"/>
                <a:sym typeface="Century Gothic"/>
              </a:rPr>
              <a:t>Ask questions about your feedback.</a:t>
            </a:r>
            <a:endParaRPr sz="2000" b="1">
              <a:solidFill>
                <a:srgbClr val="FFFFFF"/>
              </a:solidFill>
              <a:latin typeface="Century Gothic"/>
              <a:ea typeface="Century Gothic"/>
              <a:cs typeface="Century Gothic"/>
              <a:sym typeface="Century Gothic"/>
            </a:endParaRPr>
          </a:p>
        </p:txBody>
      </p:sp>
      <p:pic>
        <p:nvPicPr>
          <p:cNvPr id="229" name="Google Shape;229;gaeb7704e9e_1_27"/>
          <p:cNvPicPr preferRelativeResize="0"/>
          <p:nvPr/>
        </p:nvPicPr>
        <p:blipFill rotWithShape="1">
          <a:blip r:embed="rId6">
            <a:alphaModFix/>
          </a:blip>
          <a:srcRect l="15451" r="15069" b="83401"/>
          <a:stretch/>
        </p:blipFill>
        <p:spPr>
          <a:xfrm>
            <a:off x="1146725" y="291825"/>
            <a:ext cx="7503125" cy="955200"/>
          </a:xfrm>
          <a:prstGeom prst="rect">
            <a:avLst/>
          </a:prstGeom>
          <a:noFill/>
          <a:ln>
            <a:noFill/>
          </a:ln>
        </p:spPr>
      </p:pic>
      <p:sp>
        <p:nvSpPr>
          <p:cNvPr id="230" name="Google Shape;230;gaeb7704e9e_1_27"/>
          <p:cNvSpPr txBox="1"/>
          <p:nvPr/>
        </p:nvSpPr>
        <p:spPr>
          <a:xfrm>
            <a:off x="1829450" y="444225"/>
            <a:ext cx="5997000" cy="73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Today’s Class</a:t>
            </a:r>
            <a:endParaRPr sz="3000" b="1" i="0" u="none" strike="noStrike" cap="none">
              <a:solidFill>
                <a:srgbClr val="9900FF"/>
              </a:solidFill>
              <a:latin typeface="Century Gothic"/>
              <a:ea typeface="Century Gothic"/>
              <a:cs typeface="Century Gothic"/>
              <a:sym typeface="Century Gothic"/>
            </a:endParaRPr>
          </a:p>
        </p:txBody>
      </p:sp>
      <p:pic>
        <p:nvPicPr>
          <p:cNvPr id="231" name="Google Shape;231;gaeb7704e9e_1_27"/>
          <p:cNvPicPr preferRelativeResize="0"/>
          <p:nvPr/>
        </p:nvPicPr>
        <p:blipFill rotWithShape="1">
          <a:blip r:embed="rId7">
            <a:alphaModFix/>
          </a:blip>
          <a:srcRect l="73361" t="23183" r="4160" b="10749"/>
          <a:stretch/>
        </p:blipFill>
        <p:spPr>
          <a:xfrm flipH="1">
            <a:off x="698874" y="3039825"/>
            <a:ext cx="1465500" cy="3309975"/>
          </a:xfrm>
          <a:prstGeom prst="rect">
            <a:avLst/>
          </a:prstGeom>
          <a:noFill/>
          <a:ln>
            <a:noFill/>
          </a:ln>
        </p:spPr>
      </p:pic>
      <p:pic>
        <p:nvPicPr>
          <p:cNvPr id="232" name="Google Shape;232;gaeb7704e9e_1_27"/>
          <p:cNvPicPr preferRelativeResize="0"/>
          <p:nvPr/>
        </p:nvPicPr>
        <p:blipFill rotWithShape="1">
          <a:blip r:embed="rId7">
            <a:alphaModFix/>
          </a:blip>
          <a:srcRect t="23997" r="80764" b="12751"/>
          <a:stretch/>
        </p:blipFill>
        <p:spPr>
          <a:xfrm flipH="1">
            <a:off x="7318175" y="3039825"/>
            <a:ext cx="1271375" cy="3212300"/>
          </a:xfrm>
          <a:prstGeom prst="rect">
            <a:avLst/>
          </a:prstGeom>
          <a:noFill/>
          <a:ln>
            <a:noFill/>
          </a:ln>
        </p:spPr>
      </p:pic>
      <p:sp>
        <p:nvSpPr>
          <p:cNvPr id="233" name="Google Shape;233;gaeb7704e9e_1_27"/>
          <p:cNvSpPr/>
          <p:nvPr/>
        </p:nvSpPr>
        <p:spPr>
          <a:xfrm>
            <a:off x="2085675" y="1701800"/>
            <a:ext cx="2228700" cy="1456800"/>
          </a:xfrm>
          <a:prstGeom prst="wedgeRoundRectCallout">
            <a:avLst>
              <a:gd name="adj1" fmla="val -51668"/>
              <a:gd name="adj2" fmla="val 82827"/>
              <a:gd name="adj3" fmla="val 0"/>
            </a:avLst>
          </a:prstGeom>
          <a:solidFill>
            <a:srgbClr val="FFFFFF"/>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Century Gothic"/>
                <a:ea typeface="Century Gothic"/>
                <a:cs typeface="Century Gothic"/>
                <a:sym typeface="Century Gothic"/>
              </a:rPr>
              <a:t>How can I practice speaking in today’s class?</a:t>
            </a:r>
            <a:endParaRPr sz="2000" b="1">
              <a:latin typeface="Century Gothic"/>
              <a:ea typeface="Century Gothic"/>
              <a:cs typeface="Century Gothic"/>
              <a:sym typeface="Century Gothic"/>
            </a:endParaRPr>
          </a:p>
        </p:txBody>
      </p:sp>
      <p:sp>
        <p:nvSpPr>
          <p:cNvPr id="234" name="Google Shape;234;gaeb7704e9e_1_27"/>
          <p:cNvSpPr/>
          <p:nvPr/>
        </p:nvSpPr>
        <p:spPr>
          <a:xfrm>
            <a:off x="4957425" y="1643550"/>
            <a:ext cx="2360700" cy="1314600"/>
          </a:xfrm>
          <a:prstGeom prst="wedgeRoundRectCallout">
            <a:avLst>
              <a:gd name="adj1" fmla="val 63753"/>
              <a:gd name="adj2" fmla="val 116544"/>
              <a:gd name="adj3" fmla="val 0"/>
            </a:avLst>
          </a:prstGeom>
          <a:solidFill>
            <a:srgbClr val="9900FF"/>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US" sz="2000" b="1">
                <a:solidFill>
                  <a:srgbClr val="FFFFFF"/>
                </a:solidFill>
                <a:latin typeface="Century Gothic"/>
                <a:ea typeface="Century Gothic"/>
                <a:cs typeface="Century Gothic"/>
                <a:sym typeface="Century Gothic"/>
              </a:rPr>
              <a:t>Include your own ideas about slowing global warming.</a:t>
            </a:r>
            <a:endParaRPr b="1">
              <a:solidFill>
                <a:srgbClr val="FFFFFF"/>
              </a:solidFill>
            </a:endParaRPr>
          </a:p>
        </p:txBody>
      </p:sp>
      <p:sp>
        <p:nvSpPr>
          <p:cNvPr id="235" name="Google Shape;235;gaeb7704e9e_1_27"/>
          <p:cNvSpPr/>
          <p:nvPr/>
        </p:nvSpPr>
        <p:spPr>
          <a:xfrm>
            <a:off x="4090125" y="3487350"/>
            <a:ext cx="2603400" cy="1016400"/>
          </a:xfrm>
          <a:prstGeom prst="wedgeRoundRectCallout">
            <a:avLst>
              <a:gd name="adj1" fmla="val 85336"/>
              <a:gd name="adj2" fmla="val -5222"/>
              <a:gd name="adj3" fmla="val 0"/>
            </a:avLst>
          </a:prstGeom>
          <a:solidFill>
            <a:srgbClr val="9900FF"/>
          </a:solidFill>
          <a:ln w="3810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rgbClr val="FFFFFF"/>
                </a:solidFill>
                <a:latin typeface="Century Gothic"/>
                <a:ea typeface="Century Gothic"/>
                <a:cs typeface="Century Gothic"/>
                <a:sym typeface="Century Gothic"/>
              </a:rPr>
              <a:t>Use verbal and non-verbal skills together.</a:t>
            </a:r>
            <a:endParaRPr sz="20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a3b0e4e55e_2_120"/>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6000"/>
              <a:buNone/>
            </a:pPr>
            <a:endParaRPr/>
          </a:p>
        </p:txBody>
      </p:sp>
      <p:sp>
        <p:nvSpPr>
          <p:cNvPr id="786" name="Google Shape;786;ga3b0e4e55e_2_120"/>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endParaRPr/>
          </a:p>
        </p:txBody>
      </p:sp>
      <p:pic>
        <p:nvPicPr>
          <p:cNvPr id="787" name="Google Shape;787;ga3b0e4e55e_2_120"/>
          <p:cNvPicPr preferRelativeResize="0"/>
          <p:nvPr/>
        </p:nvPicPr>
        <p:blipFill rotWithShape="1">
          <a:blip r:embed="rId3">
            <a:alphaModFix/>
          </a:blip>
          <a:srcRect/>
          <a:stretch/>
        </p:blipFill>
        <p:spPr>
          <a:xfrm>
            <a:off x="0" y="0"/>
            <a:ext cx="9144000" cy="6858001"/>
          </a:xfrm>
          <a:prstGeom prst="rect">
            <a:avLst/>
          </a:prstGeom>
          <a:noFill/>
          <a:ln>
            <a:noFill/>
          </a:ln>
        </p:spPr>
      </p:pic>
      <p:pic>
        <p:nvPicPr>
          <p:cNvPr id="788" name="Google Shape;788;ga3b0e4e55e_2_120"/>
          <p:cNvPicPr preferRelativeResize="0"/>
          <p:nvPr/>
        </p:nvPicPr>
        <p:blipFill rotWithShape="1">
          <a:blip r:embed="rId4">
            <a:alphaModFix/>
          </a:blip>
          <a:srcRect b="88081"/>
          <a:stretch/>
        </p:blipFill>
        <p:spPr>
          <a:xfrm>
            <a:off x="-105775" y="26375"/>
            <a:ext cx="7050551" cy="6302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793" name="Google Shape;793;ga1a37e604b_0_125"/>
          <p:cNvPicPr preferRelativeResize="0"/>
          <p:nvPr/>
        </p:nvPicPr>
        <p:blipFill rotWithShape="1">
          <a:blip r:embed="rId3">
            <a:alphaModFix/>
          </a:blip>
          <a:srcRect l="15451" r="15069" b="83402"/>
          <a:stretch/>
        </p:blipFill>
        <p:spPr>
          <a:xfrm>
            <a:off x="2002225" y="215625"/>
            <a:ext cx="5328274" cy="1138249"/>
          </a:xfrm>
          <a:prstGeom prst="rect">
            <a:avLst/>
          </a:prstGeom>
          <a:noFill/>
          <a:ln>
            <a:noFill/>
          </a:ln>
        </p:spPr>
      </p:pic>
      <p:pic>
        <p:nvPicPr>
          <p:cNvPr id="794" name="Google Shape;794;ga1a37e604b_0_125"/>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795" name="Google Shape;795;ga1a37e604b_0_125"/>
          <p:cNvPicPr preferRelativeResize="0"/>
          <p:nvPr/>
        </p:nvPicPr>
        <p:blipFill rotWithShape="1">
          <a:blip r:embed="rId5">
            <a:alphaModFix/>
          </a:blip>
          <a:srcRect r="83249" b="88080"/>
          <a:stretch/>
        </p:blipFill>
        <p:spPr>
          <a:xfrm>
            <a:off x="0" y="0"/>
            <a:ext cx="1531500" cy="817425"/>
          </a:xfrm>
          <a:prstGeom prst="rect">
            <a:avLst/>
          </a:prstGeom>
          <a:noFill/>
          <a:ln>
            <a:noFill/>
          </a:ln>
        </p:spPr>
      </p:pic>
      <p:sp>
        <p:nvSpPr>
          <p:cNvPr id="796" name="Google Shape;796;ga1a37e604b_0_125"/>
          <p:cNvSpPr txBox="1"/>
          <p:nvPr/>
        </p:nvSpPr>
        <p:spPr>
          <a:xfrm>
            <a:off x="1161575" y="1981350"/>
            <a:ext cx="7144200" cy="1878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If you could write and deliver your own persuasive speech, what would it be about and why? </a:t>
            </a:r>
            <a:endParaRPr sz="2400" b="1" i="0" u="none" strike="noStrike" cap="none">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Look at the graphic organizer. Where would you add information and evidence to make your </a:t>
            </a:r>
            <a:r>
              <a:rPr lang="en-US" sz="2400" b="1" i="0" u="none" strike="noStrike" cap="none">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argument</a:t>
            </a:r>
            <a:r>
              <a:rPr lang="en-US" sz="2400" b="1" i="0" u="none" strike="noStrike" cap="none">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stronger or more persuasive?</a:t>
            </a:r>
            <a:endParaRPr sz="2400" b="1" i="0" u="none" strike="noStrike" cap="none">
              <a:solidFill>
                <a:schemeClr val="dk1"/>
              </a:solidFill>
              <a:latin typeface="Century Gothic"/>
              <a:ea typeface="Century Gothic"/>
              <a:cs typeface="Century Gothic"/>
              <a:sym typeface="Century Gothic"/>
            </a:endParaRPr>
          </a:p>
        </p:txBody>
      </p:sp>
      <p:cxnSp>
        <p:nvCxnSpPr>
          <p:cNvPr id="797" name="Google Shape;797;ga1a37e604b_0_125"/>
          <p:cNvCxnSpPr/>
          <p:nvPr/>
        </p:nvCxnSpPr>
        <p:spPr>
          <a:xfrm>
            <a:off x="2175400" y="4891675"/>
            <a:ext cx="4881900" cy="12900"/>
          </a:xfrm>
          <a:prstGeom prst="straightConnector1">
            <a:avLst/>
          </a:prstGeom>
          <a:noFill/>
          <a:ln w="38100" cap="flat" cmpd="sng">
            <a:solidFill>
              <a:srgbClr val="000000"/>
            </a:solidFill>
            <a:prstDash val="solid"/>
            <a:round/>
            <a:headEnd type="none" w="sm" len="sm"/>
            <a:tailEnd type="none" w="sm" len="sm"/>
          </a:ln>
        </p:spPr>
      </p:cxnSp>
      <p:sp>
        <p:nvSpPr>
          <p:cNvPr id="798" name="Google Shape;798;ga1a37e604b_0_125"/>
          <p:cNvSpPr txBox="1"/>
          <p:nvPr/>
        </p:nvSpPr>
        <p:spPr>
          <a:xfrm>
            <a:off x="2377450" y="491400"/>
            <a:ext cx="4526400" cy="71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Free Talk</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9900FF"/>
              </a:solidFill>
              <a:latin typeface="Century Gothic"/>
              <a:ea typeface="Century Gothic"/>
              <a:cs typeface="Century Gothic"/>
              <a:sym typeface="Century Gothic"/>
            </a:endParaRPr>
          </a:p>
        </p:txBody>
      </p:sp>
      <p:pic>
        <p:nvPicPr>
          <p:cNvPr id="799" name="Google Shape;799;ga1a37e604b_0_125"/>
          <p:cNvPicPr preferRelativeResize="0"/>
          <p:nvPr/>
        </p:nvPicPr>
        <p:blipFill rotWithShape="1">
          <a:blip r:embed="rId6">
            <a:alphaModFix/>
          </a:blip>
          <a:srcRect l="53113" t="26667" r="3279" b="28961"/>
          <a:stretch/>
        </p:blipFill>
        <p:spPr>
          <a:xfrm>
            <a:off x="7298217" y="101825"/>
            <a:ext cx="2030625" cy="817424"/>
          </a:xfrm>
          <a:prstGeom prst="rect">
            <a:avLst/>
          </a:prstGeom>
          <a:noFill/>
          <a:ln>
            <a:noFill/>
          </a:ln>
        </p:spPr>
      </p:pic>
      <p:sp>
        <p:nvSpPr>
          <p:cNvPr id="800" name="Google Shape;800;ga1a37e604b_0_125"/>
          <p:cNvSpPr txBox="1"/>
          <p:nvPr/>
        </p:nvSpPr>
        <p:spPr>
          <a:xfrm>
            <a:off x="7593000" y="260498"/>
            <a:ext cx="1446300" cy="47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Extension O</a:t>
            </a:r>
            <a:r>
              <a:rPr lang="en-US" b="1">
                <a:solidFill>
                  <a:srgbClr val="9900FF"/>
                </a:solidFill>
                <a:latin typeface="Century Gothic"/>
                <a:ea typeface="Century Gothic"/>
                <a:cs typeface="Century Gothic"/>
                <a:sym typeface="Century Gothic"/>
              </a:rPr>
              <a:t>ption </a:t>
            </a:r>
            <a:r>
              <a:rPr lang="en-US" sz="1400" b="1" i="0" u="none" strike="noStrike" cap="none">
                <a:solidFill>
                  <a:srgbClr val="9900FF"/>
                </a:solidFill>
                <a:latin typeface="Century Gothic"/>
                <a:ea typeface="Century Gothic"/>
                <a:cs typeface="Century Gothic"/>
                <a:sym typeface="Century Gothic"/>
              </a:rPr>
              <a:t>1</a:t>
            </a:r>
            <a:endParaRPr sz="1400" b="1" i="0" u="none" strike="noStrike" cap="none">
              <a:solidFill>
                <a:srgbClr val="9900FF"/>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805" name="Google Shape;805;gaeb7704e9e_1_120"/>
          <p:cNvPicPr preferRelativeResize="0"/>
          <p:nvPr/>
        </p:nvPicPr>
        <p:blipFill rotWithShape="1">
          <a:blip r:embed="rId3">
            <a:alphaModFix/>
          </a:blip>
          <a:srcRect l="15451" r="15069" b="83401"/>
          <a:stretch/>
        </p:blipFill>
        <p:spPr>
          <a:xfrm>
            <a:off x="2002225" y="215625"/>
            <a:ext cx="5328275" cy="1138247"/>
          </a:xfrm>
          <a:prstGeom prst="rect">
            <a:avLst/>
          </a:prstGeom>
          <a:noFill/>
          <a:ln>
            <a:noFill/>
          </a:ln>
        </p:spPr>
      </p:pic>
      <p:pic>
        <p:nvPicPr>
          <p:cNvPr id="806" name="Google Shape;806;gaeb7704e9e_1_120"/>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807" name="Google Shape;807;gaeb7704e9e_1_120"/>
          <p:cNvPicPr preferRelativeResize="0"/>
          <p:nvPr/>
        </p:nvPicPr>
        <p:blipFill rotWithShape="1">
          <a:blip r:embed="rId5">
            <a:alphaModFix/>
          </a:blip>
          <a:srcRect r="83249" b="88080"/>
          <a:stretch/>
        </p:blipFill>
        <p:spPr>
          <a:xfrm>
            <a:off x="0" y="0"/>
            <a:ext cx="1531500" cy="817425"/>
          </a:xfrm>
          <a:prstGeom prst="rect">
            <a:avLst/>
          </a:prstGeom>
          <a:noFill/>
          <a:ln>
            <a:noFill/>
          </a:ln>
        </p:spPr>
      </p:pic>
      <p:sp>
        <p:nvSpPr>
          <p:cNvPr id="808" name="Google Shape;808;gaeb7704e9e_1_120"/>
          <p:cNvSpPr txBox="1"/>
          <p:nvPr/>
        </p:nvSpPr>
        <p:spPr>
          <a:xfrm>
            <a:off x="2377450" y="491400"/>
            <a:ext cx="4526400" cy="71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Impromptu</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9900FF"/>
              </a:solidFill>
              <a:latin typeface="Century Gothic"/>
              <a:ea typeface="Century Gothic"/>
              <a:cs typeface="Century Gothic"/>
              <a:sym typeface="Century Gothic"/>
            </a:endParaRPr>
          </a:p>
        </p:txBody>
      </p:sp>
      <p:pic>
        <p:nvPicPr>
          <p:cNvPr id="809" name="Google Shape;809;gaeb7704e9e_1_120"/>
          <p:cNvPicPr preferRelativeResize="0"/>
          <p:nvPr/>
        </p:nvPicPr>
        <p:blipFill rotWithShape="1">
          <a:blip r:embed="rId6">
            <a:alphaModFix/>
          </a:blip>
          <a:srcRect l="53113" t="26667" r="3279" b="28961"/>
          <a:stretch/>
        </p:blipFill>
        <p:spPr>
          <a:xfrm>
            <a:off x="7298217" y="101825"/>
            <a:ext cx="2030625" cy="817424"/>
          </a:xfrm>
          <a:prstGeom prst="rect">
            <a:avLst/>
          </a:prstGeom>
          <a:noFill/>
          <a:ln>
            <a:noFill/>
          </a:ln>
        </p:spPr>
      </p:pic>
      <p:sp>
        <p:nvSpPr>
          <p:cNvPr id="810" name="Google Shape;810;gaeb7704e9e_1_120"/>
          <p:cNvSpPr txBox="1"/>
          <p:nvPr/>
        </p:nvSpPr>
        <p:spPr>
          <a:xfrm>
            <a:off x="7593000" y="244827"/>
            <a:ext cx="1446300" cy="31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Extension </a:t>
            </a:r>
            <a:endParaRPr sz="14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b="1">
                <a:solidFill>
                  <a:srgbClr val="9900FF"/>
                </a:solidFill>
                <a:latin typeface="Century Gothic"/>
                <a:ea typeface="Century Gothic"/>
                <a:cs typeface="Century Gothic"/>
                <a:sym typeface="Century Gothic"/>
              </a:rPr>
              <a:t>Option 2</a:t>
            </a:r>
            <a:endParaRPr sz="1400" b="1" i="0" u="none" strike="noStrike" cap="none">
              <a:solidFill>
                <a:srgbClr val="9900FF"/>
              </a:solidFill>
              <a:latin typeface="Century Gothic"/>
              <a:ea typeface="Century Gothic"/>
              <a:cs typeface="Century Gothic"/>
              <a:sym typeface="Century Gothic"/>
            </a:endParaRPr>
          </a:p>
        </p:txBody>
      </p:sp>
      <p:pic>
        <p:nvPicPr>
          <p:cNvPr id="811" name="Google Shape;811;gaeb7704e9e_1_120"/>
          <p:cNvPicPr preferRelativeResize="0"/>
          <p:nvPr/>
        </p:nvPicPr>
        <p:blipFill rotWithShape="1">
          <a:blip r:embed="rId7">
            <a:alphaModFix/>
          </a:blip>
          <a:srcRect t="23997" r="80764" b="12751"/>
          <a:stretch/>
        </p:blipFill>
        <p:spPr>
          <a:xfrm>
            <a:off x="525262" y="3175859"/>
            <a:ext cx="731425" cy="1848041"/>
          </a:xfrm>
          <a:prstGeom prst="rect">
            <a:avLst/>
          </a:prstGeom>
          <a:noFill/>
          <a:ln>
            <a:noFill/>
          </a:ln>
        </p:spPr>
      </p:pic>
      <p:sp>
        <p:nvSpPr>
          <p:cNvPr id="812" name="Google Shape;812;gaeb7704e9e_1_120"/>
          <p:cNvSpPr/>
          <p:nvPr/>
        </p:nvSpPr>
        <p:spPr>
          <a:xfrm>
            <a:off x="1363113" y="3726725"/>
            <a:ext cx="1558500" cy="1279800"/>
          </a:xfrm>
          <a:prstGeom prst="wedgeRoundRectCallout">
            <a:avLst>
              <a:gd name="adj1" fmla="val -69164"/>
              <a:gd name="adj2" fmla="val -52041"/>
              <a:gd name="adj3" fmla="val 0"/>
            </a:avLst>
          </a:prstGeom>
          <a:solidFill>
            <a:srgbClr val="FFFFFF"/>
          </a:solid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latin typeface="Century Gothic"/>
                <a:ea typeface="Century Gothic"/>
                <a:cs typeface="Century Gothic"/>
                <a:sym typeface="Century Gothic"/>
              </a:rPr>
              <a:t>I think that...</a:t>
            </a:r>
            <a:endParaRPr sz="2000" b="1">
              <a:latin typeface="Century Gothic"/>
              <a:ea typeface="Century Gothic"/>
              <a:cs typeface="Century Gothic"/>
              <a:sym typeface="Century Gothic"/>
            </a:endParaRPr>
          </a:p>
        </p:txBody>
      </p:sp>
      <p:sp>
        <p:nvSpPr>
          <p:cNvPr id="813" name="Google Shape;813;gaeb7704e9e_1_120"/>
          <p:cNvSpPr/>
          <p:nvPr/>
        </p:nvSpPr>
        <p:spPr>
          <a:xfrm>
            <a:off x="3104238" y="3726725"/>
            <a:ext cx="1652100" cy="1279800"/>
          </a:xfrm>
          <a:prstGeom prst="roundRect">
            <a:avLst>
              <a:gd name="adj" fmla="val 16667"/>
            </a:avLst>
          </a:prstGeom>
          <a:solidFill>
            <a:srgbClr val="FFFFFF"/>
          </a:solid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a:latin typeface="Century Gothic"/>
                <a:ea typeface="Century Gothic"/>
                <a:cs typeface="Century Gothic"/>
                <a:sym typeface="Century Gothic"/>
              </a:rPr>
              <a:t>I think this because...</a:t>
            </a:r>
            <a:endParaRPr sz="2000" b="1">
              <a:latin typeface="Century Gothic"/>
              <a:ea typeface="Century Gothic"/>
              <a:cs typeface="Century Gothic"/>
              <a:sym typeface="Century Gothic"/>
            </a:endParaRPr>
          </a:p>
        </p:txBody>
      </p:sp>
      <p:sp>
        <p:nvSpPr>
          <p:cNvPr id="814" name="Google Shape;814;gaeb7704e9e_1_120"/>
          <p:cNvSpPr txBox="1"/>
          <p:nvPr/>
        </p:nvSpPr>
        <p:spPr>
          <a:xfrm>
            <a:off x="1501538" y="2942713"/>
            <a:ext cx="1183500" cy="31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rgbClr val="7030A0"/>
                </a:solidFill>
                <a:latin typeface="Century Gothic"/>
                <a:ea typeface="Century Gothic"/>
                <a:cs typeface="Century Gothic"/>
                <a:sym typeface="Century Gothic"/>
              </a:rPr>
              <a:t>Point of view </a:t>
            </a:r>
            <a:endParaRPr sz="2000" b="1">
              <a:solidFill>
                <a:srgbClr val="7030A0"/>
              </a:solidFill>
              <a:latin typeface="Century Gothic"/>
              <a:ea typeface="Century Gothic"/>
              <a:cs typeface="Century Gothic"/>
              <a:sym typeface="Century Gothic"/>
            </a:endParaRPr>
          </a:p>
        </p:txBody>
      </p:sp>
      <p:sp>
        <p:nvSpPr>
          <p:cNvPr id="815" name="Google Shape;815;gaeb7704e9e_1_120"/>
          <p:cNvSpPr txBox="1"/>
          <p:nvPr/>
        </p:nvSpPr>
        <p:spPr>
          <a:xfrm>
            <a:off x="3149513" y="2942713"/>
            <a:ext cx="1558500" cy="71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rgbClr val="7030A0"/>
                </a:solidFill>
                <a:latin typeface="Century Gothic"/>
                <a:ea typeface="Century Gothic"/>
                <a:cs typeface="Century Gothic"/>
                <a:sym typeface="Century Gothic"/>
              </a:rPr>
              <a:t>Supporting evidence</a:t>
            </a:r>
            <a:endParaRPr sz="2000" b="1">
              <a:solidFill>
                <a:srgbClr val="7030A0"/>
              </a:solidFill>
              <a:latin typeface="Century Gothic"/>
              <a:ea typeface="Century Gothic"/>
              <a:cs typeface="Century Gothic"/>
              <a:sym typeface="Century Gothic"/>
            </a:endParaRPr>
          </a:p>
        </p:txBody>
      </p:sp>
      <p:sp>
        <p:nvSpPr>
          <p:cNvPr id="816" name="Google Shape;816;gaeb7704e9e_1_120"/>
          <p:cNvSpPr txBox="1"/>
          <p:nvPr/>
        </p:nvSpPr>
        <p:spPr>
          <a:xfrm>
            <a:off x="4880363" y="2700875"/>
            <a:ext cx="1863900" cy="47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b="1">
                <a:solidFill>
                  <a:srgbClr val="7030A0"/>
                </a:solidFill>
                <a:latin typeface="Century Gothic"/>
                <a:ea typeface="Century Gothic"/>
                <a:cs typeface="Century Gothic"/>
                <a:sym typeface="Century Gothic"/>
              </a:rPr>
              <a:t>Counterargument </a:t>
            </a:r>
            <a:r>
              <a:rPr lang="en-US" sz="2000" b="1">
                <a:solidFill>
                  <a:srgbClr val="7030A0"/>
                </a:solidFill>
                <a:latin typeface="Century Gothic"/>
                <a:ea typeface="Century Gothic"/>
                <a:cs typeface="Century Gothic"/>
                <a:sym typeface="Century Gothic"/>
              </a:rPr>
              <a:t>and Response</a:t>
            </a:r>
            <a:endParaRPr sz="2000" b="1">
              <a:solidFill>
                <a:srgbClr val="7030A0"/>
              </a:solidFill>
              <a:latin typeface="Century Gothic"/>
              <a:ea typeface="Century Gothic"/>
              <a:cs typeface="Century Gothic"/>
              <a:sym typeface="Century Gothic"/>
            </a:endParaRPr>
          </a:p>
        </p:txBody>
      </p:sp>
      <p:sp>
        <p:nvSpPr>
          <p:cNvPr id="817" name="Google Shape;817;gaeb7704e9e_1_120"/>
          <p:cNvSpPr txBox="1"/>
          <p:nvPr/>
        </p:nvSpPr>
        <p:spPr>
          <a:xfrm>
            <a:off x="6820463" y="2942725"/>
            <a:ext cx="1652100" cy="71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rgbClr val="7030A0"/>
                </a:solidFill>
                <a:latin typeface="Century Gothic"/>
                <a:ea typeface="Century Gothic"/>
                <a:cs typeface="Century Gothic"/>
                <a:sym typeface="Century Gothic"/>
              </a:rPr>
              <a:t>Conclusion</a:t>
            </a:r>
            <a:endParaRPr sz="2000" b="1">
              <a:solidFill>
                <a:srgbClr val="7030A0"/>
              </a:solidFill>
              <a:latin typeface="Century Gothic"/>
              <a:ea typeface="Century Gothic"/>
              <a:cs typeface="Century Gothic"/>
              <a:sym typeface="Century Gothic"/>
            </a:endParaRPr>
          </a:p>
        </p:txBody>
      </p:sp>
      <p:sp>
        <p:nvSpPr>
          <p:cNvPr id="818" name="Google Shape;818;gaeb7704e9e_1_120"/>
          <p:cNvSpPr/>
          <p:nvPr/>
        </p:nvSpPr>
        <p:spPr>
          <a:xfrm>
            <a:off x="4909701" y="3726725"/>
            <a:ext cx="1757700" cy="1279800"/>
          </a:xfrm>
          <a:prstGeom prst="roundRect">
            <a:avLst>
              <a:gd name="adj" fmla="val 16667"/>
            </a:avLst>
          </a:prstGeom>
          <a:solidFill>
            <a:srgbClr val="FFFFFF"/>
          </a:solid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a:latin typeface="Century Gothic"/>
                <a:ea typeface="Century Gothic"/>
                <a:cs typeface="Century Gothic"/>
                <a:sym typeface="Century Gothic"/>
              </a:rPr>
              <a:t>Some people may say…, but...</a:t>
            </a:r>
            <a:endParaRPr sz="2000" b="1">
              <a:latin typeface="Century Gothic"/>
              <a:ea typeface="Century Gothic"/>
              <a:cs typeface="Century Gothic"/>
              <a:sym typeface="Century Gothic"/>
            </a:endParaRPr>
          </a:p>
        </p:txBody>
      </p:sp>
      <p:sp>
        <p:nvSpPr>
          <p:cNvPr id="819" name="Google Shape;819;gaeb7704e9e_1_120"/>
          <p:cNvSpPr/>
          <p:nvPr/>
        </p:nvSpPr>
        <p:spPr>
          <a:xfrm>
            <a:off x="6849888" y="3726725"/>
            <a:ext cx="1652100" cy="1279800"/>
          </a:xfrm>
          <a:prstGeom prst="roundRect">
            <a:avLst>
              <a:gd name="adj" fmla="val 16667"/>
            </a:avLst>
          </a:prstGeom>
          <a:solidFill>
            <a:srgbClr val="FFFFFF"/>
          </a:solid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a:latin typeface="Century Gothic"/>
                <a:ea typeface="Century Gothic"/>
                <a:cs typeface="Century Gothic"/>
                <a:sym typeface="Century Gothic"/>
              </a:rPr>
              <a:t>So, that’s why I think that...</a:t>
            </a:r>
            <a:endParaRPr sz="2000" b="1">
              <a:latin typeface="Century Gothic"/>
              <a:ea typeface="Century Gothic"/>
              <a:cs typeface="Century Gothic"/>
              <a:sym typeface="Century Gothic"/>
            </a:endParaRPr>
          </a:p>
        </p:txBody>
      </p:sp>
      <p:sp>
        <p:nvSpPr>
          <p:cNvPr id="820" name="Google Shape;820;gaeb7704e9e_1_120"/>
          <p:cNvSpPr/>
          <p:nvPr/>
        </p:nvSpPr>
        <p:spPr>
          <a:xfrm>
            <a:off x="2777738" y="4169025"/>
            <a:ext cx="341400" cy="318900"/>
          </a:xfrm>
          <a:prstGeom prst="rightArrow">
            <a:avLst>
              <a:gd name="adj1" fmla="val 50000"/>
              <a:gd name="adj2" fmla="val 50000"/>
            </a:avLst>
          </a:prstGeom>
          <a:solidFill>
            <a:srgbClr val="9900FF"/>
          </a:solidFill>
          <a:ln w="952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gaeb7704e9e_1_120"/>
          <p:cNvSpPr/>
          <p:nvPr/>
        </p:nvSpPr>
        <p:spPr>
          <a:xfrm>
            <a:off x="4638838" y="4169025"/>
            <a:ext cx="341400" cy="318900"/>
          </a:xfrm>
          <a:prstGeom prst="rightArrow">
            <a:avLst>
              <a:gd name="adj1" fmla="val 50000"/>
              <a:gd name="adj2" fmla="val 50000"/>
            </a:avLst>
          </a:prstGeom>
          <a:solidFill>
            <a:srgbClr val="9900FF"/>
          </a:solidFill>
          <a:ln w="952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gaeb7704e9e_1_120"/>
          <p:cNvSpPr/>
          <p:nvPr/>
        </p:nvSpPr>
        <p:spPr>
          <a:xfrm>
            <a:off x="6627225" y="4169025"/>
            <a:ext cx="341400" cy="318900"/>
          </a:xfrm>
          <a:prstGeom prst="rightArrow">
            <a:avLst>
              <a:gd name="adj1" fmla="val 50000"/>
              <a:gd name="adj2" fmla="val 50000"/>
            </a:avLst>
          </a:prstGeom>
          <a:solidFill>
            <a:srgbClr val="9900FF"/>
          </a:solidFill>
          <a:ln w="9525"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gaeb7704e9e_1_120"/>
          <p:cNvSpPr txBox="1"/>
          <p:nvPr/>
        </p:nvSpPr>
        <p:spPr>
          <a:xfrm>
            <a:off x="1112075" y="1234900"/>
            <a:ext cx="6803100" cy="104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000" b="1">
                <a:solidFill>
                  <a:schemeClr val="dk1"/>
                </a:solidFill>
                <a:latin typeface="Century Gothic"/>
                <a:ea typeface="Century Gothic"/>
                <a:cs typeface="Century Gothic"/>
                <a:sym typeface="Century Gothic"/>
              </a:rPr>
              <a:t>Try giving another persuasive speech that supports a different point of view. Use the phrases you learned!</a:t>
            </a:r>
            <a:endParaRPr sz="2000" b="1">
              <a:solidFill>
                <a:schemeClr val="dk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2000" b="1">
              <a:solidFill>
                <a:schemeClr val="dk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gb0bc0f86d0_0_106"/>
          <p:cNvPicPr preferRelativeResize="0"/>
          <p:nvPr/>
        </p:nvPicPr>
        <p:blipFill rotWithShape="1">
          <a:blip r:embed="rId3">
            <a:alphaModFix/>
          </a:blip>
          <a:srcRect l="15451" r="15069" b="83401"/>
          <a:stretch/>
        </p:blipFill>
        <p:spPr>
          <a:xfrm>
            <a:off x="2002225" y="215625"/>
            <a:ext cx="5328275" cy="1138247"/>
          </a:xfrm>
          <a:prstGeom prst="rect">
            <a:avLst/>
          </a:prstGeom>
          <a:noFill/>
          <a:ln>
            <a:noFill/>
          </a:ln>
        </p:spPr>
      </p:pic>
      <p:pic>
        <p:nvPicPr>
          <p:cNvPr id="829" name="Google Shape;829;gb0bc0f86d0_0_106"/>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830" name="Google Shape;830;gb0bc0f86d0_0_106"/>
          <p:cNvPicPr preferRelativeResize="0"/>
          <p:nvPr/>
        </p:nvPicPr>
        <p:blipFill rotWithShape="1">
          <a:blip r:embed="rId5">
            <a:alphaModFix/>
          </a:blip>
          <a:srcRect r="83249" b="88080"/>
          <a:stretch/>
        </p:blipFill>
        <p:spPr>
          <a:xfrm>
            <a:off x="0" y="0"/>
            <a:ext cx="1531500" cy="817425"/>
          </a:xfrm>
          <a:prstGeom prst="rect">
            <a:avLst/>
          </a:prstGeom>
          <a:noFill/>
          <a:ln>
            <a:noFill/>
          </a:ln>
        </p:spPr>
      </p:pic>
      <p:sp>
        <p:nvSpPr>
          <p:cNvPr id="831" name="Google Shape;831;gb0bc0f86d0_0_106"/>
          <p:cNvSpPr txBox="1"/>
          <p:nvPr/>
        </p:nvSpPr>
        <p:spPr>
          <a:xfrm>
            <a:off x="2377450" y="491400"/>
            <a:ext cx="4526400" cy="71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a:solidFill>
                  <a:srgbClr val="9900FF"/>
                </a:solidFill>
                <a:latin typeface="Century Gothic"/>
                <a:ea typeface="Century Gothic"/>
                <a:cs typeface="Century Gothic"/>
                <a:sym typeface="Century Gothic"/>
              </a:rPr>
              <a:t>Share Two</a:t>
            </a:r>
            <a:endParaRPr sz="30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1200"/>
              </a:spcBef>
              <a:spcAft>
                <a:spcPts val="1200"/>
              </a:spcAft>
              <a:buClr>
                <a:srgbClr val="000000"/>
              </a:buClr>
              <a:buSzPts val="3000"/>
              <a:buFont typeface="Arial"/>
              <a:buNone/>
            </a:pPr>
            <a:endParaRPr sz="3000" b="1" i="0" u="sng" strike="noStrike" cap="none">
              <a:solidFill>
                <a:srgbClr val="9900FF"/>
              </a:solidFill>
              <a:latin typeface="Century Gothic"/>
              <a:ea typeface="Century Gothic"/>
              <a:cs typeface="Century Gothic"/>
              <a:sym typeface="Century Gothic"/>
            </a:endParaRPr>
          </a:p>
        </p:txBody>
      </p:sp>
      <p:pic>
        <p:nvPicPr>
          <p:cNvPr id="832" name="Google Shape;832;gb0bc0f86d0_0_106"/>
          <p:cNvPicPr preferRelativeResize="0"/>
          <p:nvPr/>
        </p:nvPicPr>
        <p:blipFill rotWithShape="1">
          <a:blip r:embed="rId6">
            <a:alphaModFix/>
          </a:blip>
          <a:srcRect l="53113" t="26667" r="3279" b="28961"/>
          <a:stretch/>
        </p:blipFill>
        <p:spPr>
          <a:xfrm>
            <a:off x="7298217" y="101825"/>
            <a:ext cx="2030625" cy="817424"/>
          </a:xfrm>
          <a:prstGeom prst="rect">
            <a:avLst/>
          </a:prstGeom>
          <a:noFill/>
          <a:ln>
            <a:noFill/>
          </a:ln>
        </p:spPr>
      </p:pic>
      <p:sp>
        <p:nvSpPr>
          <p:cNvPr id="833" name="Google Shape;833;gb0bc0f86d0_0_106"/>
          <p:cNvSpPr txBox="1"/>
          <p:nvPr/>
        </p:nvSpPr>
        <p:spPr>
          <a:xfrm>
            <a:off x="7593000" y="253053"/>
            <a:ext cx="1446300" cy="45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Extension </a:t>
            </a:r>
            <a:endParaRPr sz="14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b="1">
                <a:solidFill>
                  <a:srgbClr val="9900FF"/>
                </a:solidFill>
                <a:latin typeface="Century Gothic"/>
                <a:ea typeface="Century Gothic"/>
                <a:cs typeface="Century Gothic"/>
                <a:sym typeface="Century Gothic"/>
              </a:rPr>
              <a:t>Option </a:t>
            </a:r>
            <a:r>
              <a:rPr lang="en-US" sz="1400" b="1" i="0" u="none" strike="noStrike" cap="none">
                <a:solidFill>
                  <a:srgbClr val="9900FF"/>
                </a:solidFill>
                <a:latin typeface="Century Gothic"/>
                <a:ea typeface="Century Gothic"/>
                <a:cs typeface="Century Gothic"/>
                <a:sym typeface="Century Gothic"/>
              </a:rPr>
              <a:t>3</a:t>
            </a:r>
            <a:endParaRPr sz="1400" b="1" i="0" u="none" strike="noStrike" cap="none">
              <a:solidFill>
                <a:srgbClr val="9900FF"/>
              </a:solidFill>
              <a:latin typeface="Century Gothic"/>
              <a:ea typeface="Century Gothic"/>
              <a:cs typeface="Century Gothic"/>
              <a:sym typeface="Century Gothic"/>
            </a:endParaRPr>
          </a:p>
        </p:txBody>
      </p:sp>
      <p:sp>
        <p:nvSpPr>
          <p:cNvPr id="834" name="Google Shape;834;gb0bc0f86d0_0_106"/>
          <p:cNvSpPr txBox="1"/>
          <p:nvPr/>
        </p:nvSpPr>
        <p:spPr>
          <a:xfrm>
            <a:off x="1112075" y="3400250"/>
            <a:ext cx="2515200" cy="45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rgbClr val="9900FF"/>
                </a:solidFill>
                <a:latin typeface="Century Gothic"/>
                <a:ea typeface="Century Gothic"/>
                <a:cs typeface="Century Gothic"/>
                <a:sym typeface="Century Gothic"/>
              </a:rPr>
              <a:t>A skill I practiced today</a:t>
            </a:r>
            <a:endParaRPr sz="2000" b="1">
              <a:solidFill>
                <a:srgbClr val="9900FF"/>
              </a:solidFill>
              <a:latin typeface="Century Gothic"/>
              <a:ea typeface="Century Gothic"/>
              <a:cs typeface="Century Gothic"/>
              <a:sym typeface="Century Gothic"/>
            </a:endParaRPr>
          </a:p>
        </p:txBody>
      </p:sp>
      <p:sp>
        <p:nvSpPr>
          <p:cNvPr id="835" name="Google Shape;835;gb0bc0f86d0_0_106"/>
          <p:cNvSpPr txBox="1"/>
          <p:nvPr/>
        </p:nvSpPr>
        <p:spPr>
          <a:xfrm>
            <a:off x="1112075" y="2207000"/>
            <a:ext cx="2515200" cy="45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rgbClr val="9900FF"/>
                </a:solidFill>
                <a:latin typeface="Century Gothic"/>
                <a:ea typeface="Century Gothic"/>
                <a:cs typeface="Century Gothic"/>
                <a:sym typeface="Century Gothic"/>
              </a:rPr>
              <a:t>Something I feel more confident about now</a:t>
            </a:r>
            <a:endParaRPr sz="2000" b="1">
              <a:solidFill>
                <a:srgbClr val="9900FF"/>
              </a:solidFill>
              <a:latin typeface="Century Gothic"/>
              <a:ea typeface="Century Gothic"/>
              <a:cs typeface="Century Gothic"/>
              <a:sym typeface="Century Gothic"/>
            </a:endParaRPr>
          </a:p>
        </p:txBody>
      </p:sp>
      <p:sp>
        <p:nvSpPr>
          <p:cNvPr id="836" name="Google Shape;836;gb0bc0f86d0_0_106"/>
          <p:cNvSpPr txBox="1"/>
          <p:nvPr/>
        </p:nvSpPr>
        <p:spPr>
          <a:xfrm>
            <a:off x="1112075" y="4271275"/>
            <a:ext cx="2515200" cy="11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rgbClr val="9900FF"/>
                </a:solidFill>
                <a:latin typeface="Century Gothic"/>
                <a:ea typeface="Century Gothic"/>
                <a:cs typeface="Century Gothic"/>
                <a:sym typeface="Century Gothic"/>
              </a:rPr>
              <a:t>Who I’m going to perform the speech for now</a:t>
            </a:r>
            <a:endParaRPr sz="2000" b="1">
              <a:solidFill>
                <a:srgbClr val="9900FF"/>
              </a:solidFill>
              <a:latin typeface="Century Gothic"/>
              <a:ea typeface="Century Gothic"/>
              <a:cs typeface="Century Gothic"/>
              <a:sym typeface="Century Gothic"/>
            </a:endParaRPr>
          </a:p>
        </p:txBody>
      </p:sp>
      <p:sp>
        <p:nvSpPr>
          <p:cNvPr id="837" name="Google Shape;837;gb0bc0f86d0_0_106"/>
          <p:cNvSpPr txBox="1"/>
          <p:nvPr/>
        </p:nvSpPr>
        <p:spPr>
          <a:xfrm>
            <a:off x="1112075" y="1234900"/>
            <a:ext cx="6803100" cy="71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000" b="1">
                <a:solidFill>
                  <a:schemeClr val="dk1"/>
                </a:solidFill>
                <a:latin typeface="Century Gothic"/>
                <a:ea typeface="Century Gothic"/>
                <a:cs typeface="Century Gothic"/>
                <a:sym typeface="Century Gothic"/>
              </a:rPr>
              <a:t>Pick </a:t>
            </a:r>
            <a:r>
              <a:rPr lang="en-US" sz="2000" b="1" i="1">
                <a:solidFill>
                  <a:schemeClr val="dk1"/>
                </a:solidFill>
                <a:latin typeface="Century Gothic"/>
                <a:ea typeface="Century Gothic"/>
                <a:cs typeface="Century Gothic"/>
                <a:sym typeface="Century Gothic"/>
              </a:rPr>
              <a:t>at least </a:t>
            </a:r>
            <a:r>
              <a:rPr lang="en-US" sz="2000" b="1">
                <a:solidFill>
                  <a:schemeClr val="dk1"/>
                </a:solidFill>
                <a:latin typeface="Century Gothic"/>
                <a:ea typeface="Century Gothic"/>
                <a:cs typeface="Century Gothic"/>
                <a:sym typeface="Century Gothic"/>
              </a:rPr>
              <a:t>two topics to share with your teacher.</a:t>
            </a:r>
            <a:endParaRPr sz="2000" b="1">
              <a:latin typeface="Century Gothic"/>
              <a:ea typeface="Century Gothic"/>
              <a:cs typeface="Century Gothic"/>
              <a:sym typeface="Century Gothic"/>
            </a:endParaRPr>
          </a:p>
        </p:txBody>
      </p:sp>
      <p:sp>
        <p:nvSpPr>
          <p:cNvPr id="838" name="Google Shape;838;gb0bc0f86d0_0_106"/>
          <p:cNvSpPr txBox="1"/>
          <p:nvPr/>
        </p:nvSpPr>
        <p:spPr>
          <a:xfrm>
            <a:off x="5970013" y="2783163"/>
            <a:ext cx="2197200" cy="1128600"/>
          </a:xfrm>
          <a:prstGeom prst="rect">
            <a:avLst/>
          </a:prstGeom>
          <a:noFill/>
          <a:ln w="19050" cap="flat" cmpd="sng">
            <a:solidFill>
              <a:srgbClr val="9900FF"/>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400">
              <a:solidFill>
                <a:srgbClr val="FFFFFF"/>
              </a:solidFill>
              <a:latin typeface="Calibri"/>
              <a:ea typeface="Calibri"/>
              <a:cs typeface="Calibri"/>
              <a:sym typeface="Calibri"/>
            </a:endParaRPr>
          </a:p>
          <a:p>
            <a:pPr marL="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839" name="Google Shape;839;gb0bc0f86d0_0_106"/>
          <p:cNvSpPr txBox="1"/>
          <p:nvPr/>
        </p:nvSpPr>
        <p:spPr>
          <a:xfrm>
            <a:off x="5970013" y="4433613"/>
            <a:ext cx="2197200" cy="1128600"/>
          </a:xfrm>
          <a:prstGeom prst="rect">
            <a:avLst/>
          </a:prstGeom>
          <a:noFill/>
          <a:ln w="19050" cap="flat" cmpd="sng">
            <a:solidFill>
              <a:srgbClr val="9900FF"/>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400">
              <a:solidFill>
                <a:srgbClr val="FFFFFF"/>
              </a:solidFill>
              <a:latin typeface="Calibri"/>
              <a:ea typeface="Calibri"/>
              <a:cs typeface="Calibri"/>
              <a:sym typeface="Calibri"/>
            </a:endParaRPr>
          </a:p>
          <a:p>
            <a:pPr marL="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840" name="Google Shape;840;gb0bc0f86d0_0_106"/>
          <p:cNvSpPr txBox="1"/>
          <p:nvPr/>
        </p:nvSpPr>
        <p:spPr>
          <a:xfrm>
            <a:off x="1155383" y="5468200"/>
            <a:ext cx="2515200" cy="113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solidFill>
                  <a:srgbClr val="9900FF"/>
                </a:solidFill>
                <a:latin typeface="Century Gothic"/>
                <a:ea typeface="Century Gothic"/>
                <a:cs typeface="Century Gothic"/>
                <a:sym typeface="Century Gothic"/>
              </a:rPr>
              <a:t>Questions about persuasive speeches</a:t>
            </a:r>
            <a:endParaRPr sz="2000" b="1">
              <a:solidFill>
                <a:srgbClr val="9900FF"/>
              </a:solidFill>
              <a:latin typeface="Century Gothic"/>
              <a:ea typeface="Century Gothic"/>
              <a:cs typeface="Century Gothic"/>
              <a:sym typeface="Century Gothic"/>
            </a:endParaRPr>
          </a:p>
        </p:txBody>
      </p:sp>
      <p:cxnSp>
        <p:nvCxnSpPr>
          <p:cNvPr id="841" name="Google Shape;841;gb0bc0f86d0_0_106"/>
          <p:cNvCxnSpPr/>
          <p:nvPr/>
        </p:nvCxnSpPr>
        <p:spPr>
          <a:xfrm flipH="1">
            <a:off x="4724025" y="2430800"/>
            <a:ext cx="25800" cy="3898200"/>
          </a:xfrm>
          <a:prstGeom prst="straightConnector1">
            <a:avLst/>
          </a:prstGeom>
          <a:noFill/>
          <a:ln w="28575" cap="flat" cmpd="sng">
            <a:solidFill>
              <a:srgbClr val="9900FF"/>
            </a:solidFill>
            <a:prstDash val="solid"/>
            <a:round/>
            <a:headEnd type="none" w="med" len="med"/>
            <a:tailEnd type="non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pic>
        <p:nvPicPr>
          <p:cNvPr id="847" name="Google Shape;847;g8d9daea822_0_0"/>
          <p:cNvPicPr preferRelativeResize="0"/>
          <p:nvPr/>
        </p:nvPicPr>
        <p:blipFill rotWithShape="1">
          <a:blip r:embed="rId3">
            <a:alphaModFix/>
          </a:blip>
          <a:srcRect l="17845" r="19361" b="82006"/>
          <a:stretch/>
        </p:blipFill>
        <p:spPr>
          <a:xfrm>
            <a:off x="514320" y="590625"/>
            <a:ext cx="3694377" cy="1233977"/>
          </a:xfrm>
          <a:prstGeom prst="rect">
            <a:avLst/>
          </a:prstGeom>
          <a:noFill/>
          <a:ln>
            <a:noFill/>
          </a:ln>
        </p:spPr>
      </p:pic>
      <p:pic>
        <p:nvPicPr>
          <p:cNvPr id="848" name="Google Shape;848;g8d9daea822_0_0"/>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849" name="Google Shape;849;g8d9daea822_0_0"/>
          <p:cNvPicPr preferRelativeResize="0"/>
          <p:nvPr/>
        </p:nvPicPr>
        <p:blipFill rotWithShape="1">
          <a:blip r:embed="rId5">
            <a:alphaModFix/>
          </a:blip>
          <a:srcRect r="83947" b="86352"/>
          <a:stretch/>
        </p:blipFill>
        <p:spPr>
          <a:xfrm>
            <a:off x="0" y="0"/>
            <a:ext cx="1467851" cy="935876"/>
          </a:xfrm>
          <a:prstGeom prst="rect">
            <a:avLst/>
          </a:prstGeom>
          <a:noFill/>
          <a:ln>
            <a:noFill/>
          </a:ln>
        </p:spPr>
      </p:pic>
      <p:sp>
        <p:nvSpPr>
          <p:cNvPr id="850" name="Google Shape;850;g8d9daea822_0_0"/>
          <p:cNvSpPr txBox="1"/>
          <p:nvPr/>
        </p:nvSpPr>
        <p:spPr>
          <a:xfrm>
            <a:off x="562500" y="1443600"/>
            <a:ext cx="8019000" cy="1814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1200"/>
              </a:spcBef>
              <a:spcAft>
                <a:spcPts val="0"/>
              </a:spcAft>
              <a:buClr>
                <a:srgbClr val="000000"/>
              </a:buClr>
              <a:buSzPts val="2000"/>
              <a:buFont typeface="Century Gothic"/>
              <a:buChar char="●"/>
            </a:pPr>
            <a:r>
              <a:rPr lang="en-US" sz="2000" b="0" i="0" u="none" strike="noStrike" cap="none">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Practice your speech again using your verbal and non-verbal skills. Record your KTV performance.</a:t>
            </a:r>
            <a:endParaRPr sz="2000" b="0" i="0" u="none" strike="noStrike" cap="none">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endParaRPr>
          </a:p>
          <a:p>
            <a:pPr marL="457200" marR="0" lvl="0" indent="-355600" algn="l" rtl="0">
              <a:lnSpc>
                <a:spcPct val="100000"/>
              </a:lnSpc>
              <a:spcBef>
                <a:spcPts val="1200"/>
              </a:spcBef>
              <a:spcAft>
                <a:spcPts val="0"/>
              </a:spcAft>
              <a:buClr>
                <a:srgbClr val="000000"/>
              </a:buClr>
              <a:buSzPts val="2000"/>
              <a:buFont typeface="Century Gothic"/>
              <a:buChar char="●"/>
            </a:pPr>
            <a:r>
              <a:rPr lang="en-US" sz="2000" b="0" i="0" u="none" strike="noStrike" cap="none">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Deliver the speech to your family or friends, and have them fill out the feedback form.</a:t>
            </a:r>
            <a:endParaRPr sz="2000" b="0" i="0" u="none" strike="noStrike" cap="none">
              <a:solidFill>
                <a:schemeClr val="dk1"/>
              </a:solidFill>
              <a:latin typeface="Century Gothic"/>
              <a:ea typeface="Century Gothic"/>
              <a:cs typeface="Century Gothic"/>
              <a:sym typeface="Century Gothic"/>
            </a:endParaRPr>
          </a:p>
          <a:p>
            <a:pPr marL="0" marR="0" lvl="0" indent="0" algn="ctr" rtl="0">
              <a:lnSpc>
                <a:spcPct val="100000"/>
              </a:lnSpc>
              <a:spcBef>
                <a:spcPts val="1200"/>
              </a:spcBef>
              <a:spcAft>
                <a:spcPts val="0"/>
              </a:spcAft>
              <a:buClr>
                <a:srgbClr val="000000"/>
              </a:buClr>
              <a:buSzPts val="2000"/>
              <a:buFont typeface="Arial"/>
              <a:buNone/>
            </a:pPr>
            <a:r>
              <a:rPr lang="en-US" sz="2000" b="1" i="0" u="none" strike="noStrike" cap="none">
                <a:solidFill>
                  <a:srgbClr val="9900FF"/>
                </a:solidFill>
                <a:latin typeface="Century Gothic"/>
                <a:ea typeface="Century Gothic"/>
                <a:cs typeface="Century Gothic"/>
                <a:sym typeface="Century Gothic"/>
              </a:rPr>
              <a:t>Extension—Try it!</a:t>
            </a:r>
            <a:endParaRPr sz="2000" b="0" i="0" u="none" strike="noStrike" cap="none">
              <a:solidFill>
                <a:schemeClr val="dk1"/>
              </a:solidFill>
              <a:latin typeface="Century Gothic"/>
              <a:ea typeface="Century Gothic"/>
              <a:cs typeface="Century Gothic"/>
              <a:sym typeface="Century Gothic"/>
            </a:endParaRPr>
          </a:p>
          <a:p>
            <a:pPr marL="457200" marR="0" lvl="0" indent="-355600" algn="l" rtl="0">
              <a:lnSpc>
                <a:spcPct val="100000"/>
              </a:lnSpc>
              <a:spcBef>
                <a:spcPts val="1200"/>
              </a:spcBef>
              <a:spcAft>
                <a:spcPts val="0"/>
              </a:spcAft>
              <a:buClr>
                <a:schemeClr val="dk1"/>
              </a:buClr>
              <a:buSzPts val="2000"/>
              <a:buFont typeface="Century Gothic"/>
              <a:buChar char="●"/>
            </a:pPr>
            <a:r>
              <a:rPr lang="en-US" sz="2000" b="0" i="0" u="none" strike="noStrike" cap="none">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Try </a:t>
            </a:r>
            <a:r>
              <a:rPr lang="en-US" sz="2000">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giving another persuasive speech that supports a different point of view. Use the phrases you learned!</a:t>
            </a:r>
            <a:endParaRPr sz="2000">
              <a:solidFill>
                <a:schemeClr val="dk1"/>
              </a:solidFill>
              <a:latin typeface="Century Gothic"/>
              <a:ea typeface="Century Gothic"/>
              <a:cs typeface="Century Gothic"/>
              <a:sym typeface="Century Gothic"/>
            </a:endParaRPr>
          </a:p>
          <a:p>
            <a:pPr marL="457200" lvl="0" indent="-355600" algn="l" rtl="0">
              <a:spcBef>
                <a:spcPts val="1200"/>
              </a:spcBef>
              <a:spcAft>
                <a:spcPts val="0"/>
              </a:spcAft>
              <a:buClr>
                <a:schemeClr val="dk1"/>
              </a:buClr>
              <a:buSzPts val="2000"/>
              <a:buFont typeface="Century Gothic"/>
              <a:buChar char="●"/>
            </a:pPr>
            <a:r>
              <a:rPr lang="en-US" sz="2000">
                <a:solidFill>
                  <a:schemeClr val="dk1"/>
                </a:solidFill>
                <a:latin typeface="Century Gothic"/>
                <a:ea typeface="Century Gothic"/>
                <a:cs typeface="Century Gothic"/>
                <a:sym typeface="Century Gothic"/>
              </a:rPr>
              <a:t>Try using your graphic organizer to add additional details to the speech to make it even more persuasive. Practice delivering the new and improved speech!</a:t>
            </a:r>
            <a:endParaRPr sz="2000">
              <a:solidFill>
                <a:schemeClr val="dk1"/>
              </a:solidFill>
              <a:latin typeface="Century Gothic"/>
              <a:ea typeface="Century Gothic"/>
              <a:cs typeface="Century Gothic"/>
              <a:sym typeface="Century Gothic"/>
            </a:endParaRPr>
          </a:p>
          <a:p>
            <a:pPr marL="457200" marR="0" lvl="0" indent="0" algn="l" rtl="0">
              <a:lnSpc>
                <a:spcPct val="100000"/>
              </a:lnSpc>
              <a:spcBef>
                <a:spcPts val="1200"/>
              </a:spcBef>
              <a:spcAft>
                <a:spcPts val="1200"/>
              </a:spcAft>
              <a:buNone/>
            </a:pPr>
            <a:endParaRPr sz="2000">
              <a:solidFill>
                <a:schemeClr val="dk1"/>
              </a:solidFill>
              <a:latin typeface="Century Gothic"/>
              <a:ea typeface="Century Gothic"/>
              <a:cs typeface="Century Gothic"/>
              <a:sym typeface="Century Gothic"/>
            </a:endParaRPr>
          </a:p>
        </p:txBody>
      </p:sp>
      <p:sp>
        <p:nvSpPr>
          <p:cNvPr id="851" name="Google Shape;851;g8d9daea822_0_0"/>
          <p:cNvSpPr txBox="1"/>
          <p:nvPr/>
        </p:nvSpPr>
        <p:spPr>
          <a:xfrm>
            <a:off x="562500" y="904100"/>
            <a:ext cx="3568800" cy="48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9900FF"/>
                </a:solidFill>
                <a:latin typeface="Century Gothic"/>
                <a:ea typeface="Century Gothic"/>
                <a:cs typeface="Century Gothic"/>
                <a:sym typeface="Century Gothic"/>
              </a:rPr>
              <a:t>Enrichment</a:t>
            </a:r>
            <a:endParaRPr sz="2400" b="1" i="0" u="none" strike="noStrike" cap="none">
              <a:solidFill>
                <a:srgbClr val="9900FF"/>
              </a:solidFill>
              <a:latin typeface="Century Gothic"/>
              <a:ea typeface="Century Gothic"/>
              <a:cs typeface="Century Gothic"/>
              <a:sym typeface="Century Gothic"/>
            </a:endParaRPr>
          </a:p>
        </p:txBody>
      </p:sp>
      <p:sp>
        <p:nvSpPr>
          <p:cNvPr id="852" name="Google Shape;852;g8d9daea822_0_0"/>
          <p:cNvSpPr/>
          <p:nvPr/>
        </p:nvSpPr>
        <p:spPr>
          <a:xfrm>
            <a:off x="8109575" y="111975"/>
            <a:ext cx="929100" cy="1077900"/>
          </a:xfrm>
          <a:prstGeom prst="roundRect">
            <a:avLst>
              <a:gd name="adj" fmla="val 16667"/>
            </a:avLst>
          </a:prstGeom>
          <a:solidFill>
            <a:srgbClr val="FFFFFF"/>
          </a:solidFill>
          <a:ln w="19050"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3" name="Google Shape;853;g8d9daea822_0_0"/>
          <p:cNvPicPr preferRelativeResize="0"/>
          <p:nvPr/>
        </p:nvPicPr>
        <p:blipFill rotWithShape="1">
          <a:blip r:embed="rId6">
            <a:alphaModFix/>
          </a:blip>
          <a:srcRect/>
          <a:stretch/>
        </p:blipFill>
        <p:spPr>
          <a:xfrm>
            <a:off x="8109650" y="196168"/>
            <a:ext cx="929175" cy="9291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g9d94cf940a_0_82"/>
          <p:cNvPicPr preferRelativeResize="0"/>
          <p:nvPr/>
        </p:nvPicPr>
        <p:blipFill rotWithShape="1">
          <a:blip r:embed="rId3">
            <a:alphaModFix/>
          </a:blip>
          <a:srcRect/>
          <a:stretch/>
        </p:blipFill>
        <p:spPr>
          <a:xfrm>
            <a:off x="0" y="0"/>
            <a:ext cx="9144000" cy="6858008"/>
          </a:xfrm>
          <a:prstGeom prst="rect">
            <a:avLst/>
          </a:prstGeom>
          <a:noFill/>
          <a:ln>
            <a:noFill/>
          </a:ln>
        </p:spPr>
      </p:pic>
      <p:pic>
        <p:nvPicPr>
          <p:cNvPr id="859" name="Google Shape;859;g9d94cf940a_0_82"/>
          <p:cNvPicPr preferRelativeResize="0"/>
          <p:nvPr/>
        </p:nvPicPr>
        <p:blipFill rotWithShape="1">
          <a:blip r:embed="rId4">
            <a:alphaModFix/>
          </a:blip>
          <a:srcRect r="83947" b="86352"/>
          <a:stretch/>
        </p:blipFill>
        <p:spPr>
          <a:xfrm>
            <a:off x="0" y="0"/>
            <a:ext cx="1467851" cy="935876"/>
          </a:xfrm>
          <a:prstGeom prst="rect">
            <a:avLst/>
          </a:prstGeom>
          <a:noFill/>
          <a:ln>
            <a:noFill/>
          </a:ln>
        </p:spPr>
      </p:pic>
      <p:sp>
        <p:nvSpPr>
          <p:cNvPr id="860" name="Google Shape;860;g9d94cf940a_0_82"/>
          <p:cNvSpPr txBox="1"/>
          <p:nvPr/>
        </p:nvSpPr>
        <p:spPr>
          <a:xfrm>
            <a:off x="1239250" y="5641667"/>
            <a:ext cx="6521100" cy="127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500"/>
              <a:buFont typeface="Arial"/>
              <a:buNone/>
            </a:pPr>
            <a:r>
              <a:rPr lang="en-US" sz="6500" b="1" i="0" u="none" strike="noStrike" cap="none">
                <a:solidFill>
                  <a:schemeClr val="accent2"/>
                </a:solidFill>
                <a:latin typeface="Century Gothic"/>
                <a:ea typeface="Century Gothic"/>
                <a:cs typeface="Century Gothic"/>
                <a:sym typeface="Century Gothic"/>
              </a:rPr>
              <a:t>Goodbye!</a:t>
            </a:r>
            <a:endParaRPr sz="6500" b="1" i="0" u="none" strike="noStrike" cap="none">
              <a:solidFill>
                <a:schemeClr val="accent2"/>
              </a:solidFill>
              <a:latin typeface="Century Gothic"/>
              <a:ea typeface="Century Gothic"/>
              <a:cs typeface="Century Gothic"/>
              <a:sym typeface="Century Gothic"/>
            </a:endParaRPr>
          </a:p>
        </p:txBody>
      </p:sp>
      <p:pic>
        <p:nvPicPr>
          <p:cNvPr id="861" name="Google Shape;861;g9d94cf940a_0_82"/>
          <p:cNvPicPr preferRelativeResize="0"/>
          <p:nvPr/>
        </p:nvPicPr>
        <p:blipFill rotWithShape="1">
          <a:blip r:embed="rId5">
            <a:alphaModFix/>
          </a:blip>
          <a:srcRect l="15451" r="15069" b="83402"/>
          <a:stretch/>
        </p:blipFill>
        <p:spPr>
          <a:xfrm>
            <a:off x="1582800" y="5186725"/>
            <a:ext cx="6323747" cy="1593198"/>
          </a:xfrm>
          <a:prstGeom prst="rect">
            <a:avLst/>
          </a:prstGeom>
          <a:noFill/>
          <a:ln>
            <a:noFill/>
          </a:ln>
        </p:spPr>
      </p:pic>
      <p:sp>
        <p:nvSpPr>
          <p:cNvPr id="862" name="Google Shape;862;g9d94cf940a_0_82"/>
          <p:cNvSpPr txBox="1"/>
          <p:nvPr/>
        </p:nvSpPr>
        <p:spPr>
          <a:xfrm>
            <a:off x="2142900" y="5467225"/>
            <a:ext cx="4858200" cy="936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500"/>
              <a:buFont typeface="Arial"/>
              <a:buNone/>
            </a:pPr>
            <a:r>
              <a:rPr lang="en-US" sz="6500" b="1" i="0" u="none" strike="noStrike" cap="none">
                <a:solidFill>
                  <a:srgbClr val="9900FF"/>
                </a:solidFill>
                <a:latin typeface="Century Gothic"/>
                <a:ea typeface="Century Gothic"/>
                <a:cs typeface="Century Gothic"/>
                <a:sym typeface="Century Gothic"/>
              </a:rPr>
              <a:t>Goodbye!</a:t>
            </a:r>
            <a:endParaRPr sz="6500" b="1" i="0" u="none" strike="noStrike" cap="none">
              <a:solidFill>
                <a:srgbClr val="9900FF"/>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g9ce49c1519_0_44"/>
          <p:cNvPicPr preferRelativeResize="0"/>
          <p:nvPr/>
        </p:nvPicPr>
        <p:blipFill rotWithShape="1">
          <a:blip r:embed="rId4">
            <a:alphaModFix/>
          </a:blip>
          <a:srcRect/>
          <a:stretch/>
        </p:blipFill>
        <p:spPr>
          <a:xfrm>
            <a:off x="0" y="0"/>
            <a:ext cx="9144000" cy="6858000"/>
          </a:xfrm>
          <a:prstGeom prst="rect">
            <a:avLst/>
          </a:prstGeom>
          <a:noFill/>
          <a:ln>
            <a:noFill/>
          </a:ln>
        </p:spPr>
      </p:pic>
      <p:pic>
        <p:nvPicPr>
          <p:cNvPr id="241" name="Google Shape;241;g9ce49c1519_0_44"/>
          <p:cNvPicPr preferRelativeResize="0"/>
          <p:nvPr/>
        </p:nvPicPr>
        <p:blipFill rotWithShape="1">
          <a:blip r:embed="rId5">
            <a:alphaModFix/>
          </a:blip>
          <a:srcRect l="39236" t="25931" r="18964" b="62761"/>
          <a:stretch/>
        </p:blipFill>
        <p:spPr>
          <a:xfrm>
            <a:off x="137902" y="3919232"/>
            <a:ext cx="3777723" cy="887985"/>
          </a:xfrm>
          <a:prstGeom prst="rect">
            <a:avLst/>
          </a:prstGeom>
          <a:noFill/>
          <a:ln>
            <a:noFill/>
          </a:ln>
        </p:spPr>
      </p:pic>
      <p:pic>
        <p:nvPicPr>
          <p:cNvPr id="242" name="Google Shape;242;g9ce49c1519_0_44"/>
          <p:cNvPicPr preferRelativeResize="0"/>
          <p:nvPr/>
        </p:nvPicPr>
        <p:blipFill rotWithShape="1">
          <a:blip r:embed="rId5">
            <a:alphaModFix/>
          </a:blip>
          <a:srcRect l="39236" t="25931" r="18964" b="62761"/>
          <a:stretch/>
        </p:blipFill>
        <p:spPr>
          <a:xfrm>
            <a:off x="137902" y="4761911"/>
            <a:ext cx="3777723" cy="887985"/>
          </a:xfrm>
          <a:prstGeom prst="rect">
            <a:avLst/>
          </a:prstGeom>
          <a:noFill/>
          <a:ln>
            <a:noFill/>
          </a:ln>
        </p:spPr>
      </p:pic>
      <p:pic>
        <p:nvPicPr>
          <p:cNvPr id="243" name="Google Shape;243;g9ce49c1519_0_44"/>
          <p:cNvPicPr preferRelativeResize="0"/>
          <p:nvPr/>
        </p:nvPicPr>
        <p:blipFill rotWithShape="1">
          <a:blip r:embed="rId5">
            <a:alphaModFix/>
          </a:blip>
          <a:srcRect l="39236" t="25931" r="18964" b="62761"/>
          <a:stretch/>
        </p:blipFill>
        <p:spPr>
          <a:xfrm>
            <a:off x="137902" y="5604589"/>
            <a:ext cx="3777723" cy="887985"/>
          </a:xfrm>
          <a:prstGeom prst="rect">
            <a:avLst/>
          </a:prstGeom>
          <a:noFill/>
          <a:ln>
            <a:noFill/>
          </a:ln>
        </p:spPr>
      </p:pic>
      <p:pic>
        <p:nvPicPr>
          <p:cNvPr id="244" name="Google Shape;244;g9ce49c1519_0_44"/>
          <p:cNvPicPr preferRelativeResize="0"/>
          <p:nvPr/>
        </p:nvPicPr>
        <p:blipFill rotWithShape="1">
          <a:blip r:embed="rId5">
            <a:alphaModFix/>
          </a:blip>
          <a:srcRect l="39236" t="25931" r="18964" b="62761"/>
          <a:stretch/>
        </p:blipFill>
        <p:spPr>
          <a:xfrm>
            <a:off x="137902" y="3048704"/>
            <a:ext cx="3777723" cy="887985"/>
          </a:xfrm>
          <a:prstGeom prst="rect">
            <a:avLst/>
          </a:prstGeom>
          <a:noFill/>
          <a:ln>
            <a:noFill/>
          </a:ln>
        </p:spPr>
      </p:pic>
      <p:pic>
        <p:nvPicPr>
          <p:cNvPr id="245" name="Google Shape;245;g9ce49c1519_0_44"/>
          <p:cNvPicPr preferRelativeResize="0"/>
          <p:nvPr/>
        </p:nvPicPr>
        <p:blipFill rotWithShape="1">
          <a:blip r:embed="rId5">
            <a:alphaModFix/>
          </a:blip>
          <a:srcRect l="39236" t="25931" r="18964" b="62761"/>
          <a:stretch/>
        </p:blipFill>
        <p:spPr>
          <a:xfrm>
            <a:off x="137902" y="2233875"/>
            <a:ext cx="3777723" cy="887985"/>
          </a:xfrm>
          <a:prstGeom prst="rect">
            <a:avLst/>
          </a:prstGeom>
          <a:noFill/>
          <a:ln>
            <a:noFill/>
          </a:ln>
        </p:spPr>
      </p:pic>
      <p:pic>
        <p:nvPicPr>
          <p:cNvPr id="246" name="Google Shape;246;g9ce49c1519_0_44"/>
          <p:cNvPicPr preferRelativeResize="0"/>
          <p:nvPr/>
        </p:nvPicPr>
        <p:blipFill rotWithShape="1">
          <a:blip r:embed="rId6">
            <a:alphaModFix/>
          </a:blip>
          <a:srcRect l="17845" r="19361" b="82006"/>
          <a:stretch/>
        </p:blipFill>
        <p:spPr>
          <a:xfrm>
            <a:off x="1583838" y="146825"/>
            <a:ext cx="6610775" cy="1233977"/>
          </a:xfrm>
          <a:prstGeom prst="rect">
            <a:avLst/>
          </a:prstGeom>
          <a:noFill/>
          <a:ln>
            <a:noFill/>
          </a:ln>
        </p:spPr>
      </p:pic>
      <p:pic>
        <p:nvPicPr>
          <p:cNvPr id="247" name="Google Shape;247;g9ce49c1519_0_44"/>
          <p:cNvPicPr preferRelativeResize="0"/>
          <p:nvPr/>
        </p:nvPicPr>
        <p:blipFill rotWithShape="1">
          <a:blip r:embed="rId7">
            <a:alphaModFix/>
          </a:blip>
          <a:srcRect b="88081"/>
          <a:stretch/>
        </p:blipFill>
        <p:spPr>
          <a:xfrm>
            <a:off x="0" y="0"/>
            <a:ext cx="9144000" cy="817419"/>
          </a:xfrm>
          <a:prstGeom prst="rect">
            <a:avLst/>
          </a:prstGeom>
          <a:noFill/>
          <a:ln>
            <a:noFill/>
          </a:ln>
        </p:spPr>
      </p:pic>
      <p:sp>
        <p:nvSpPr>
          <p:cNvPr id="248" name="Google Shape;248;g9ce49c1519_0_44"/>
          <p:cNvSpPr txBox="1"/>
          <p:nvPr/>
        </p:nvSpPr>
        <p:spPr>
          <a:xfrm>
            <a:off x="1195407" y="2394575"/>
            <a:ext cx="2339100" cy="57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40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rate</a:t>
            </a:r>
            <a:endParaRPr sz="2000" b="1" i="0" u="none" strike="noStrike" cap="none">
              <a:solidFill>
                <a:srgbClr val="000000"/>
              </a:solidFill>
              <a:latin typeface="Century Gothic"/>
              <a:ea typeface="Century Gothic"/>
              <a:cs typeface="Century Gothic"/>
              <a:sym typeface="Century Gothic"/>
            </a:endParaRPr>
          </a:p>
        </p:txBody>
      </p:sp>
      <p:sp>
        <p:nvSpPr>
          <p:cNvPr id="249" name="Google Shape;249;g9ce49c1519_0_44"/>
          <p:cNvSpPr txBox="1"/>
          <p:nvPr/>
        </p:nvSpPr>
        <p:spPr>
          <a:xfrm>
            <a:off x="1195407" y="3226675"/>
            <a:ext cx="2339100" cy="57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40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volume</a:t>
            </a:r>
            <a:endParaRPr sz="2000" b="1" i="0" u="none" strike="noStrike" cap="none">
              <a:solidFill>
                <a:srgbClr val="000000"/>
              </a:solidFill>
              <a:latin typeface="Century Gothic"/>
              <a:ea typeface="Century Gothic"/>
              <a:cs typeface="Century Gothic"/>
              <a:sym typeface="Century Gothic"/>
            </a:endParaRPr>
          </a:p>
        </p:txBody>
      </p:sp>
      <p:sp>
        <p:nvSpPr>
          <p:cNvPr id="250" name="Google Shape;250;g9ce49c1519_0_44"/>
          <p:cNvSpPr txBox="1"/>
          <p:nvPr/>
        </p:nvSpPr>
        <p:spPr>
          <a:xfrm>
            <a:off x="1195407" y="4058750"/>
            <a:ext cx="2339100" cy="57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40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pitch</a:t>
            </a:r>
            <a:endParaRPr sz="2000" b="1" i="0" u="none" strike="noStrike" cap="none">
              <a:solidFill>
                <a:srgbClr val="000000"/>
              </a:solidFill>
              <a:latin typeface="Century Gothic"/>
              <a:ea typeface="Century Gothic"/>
              <a:cs typeface="Century Gothic"/>
              <a:sym typeface="Century Gothic"/>
            </a:endParaRPr>
          </a:p>
        </p:txBody>
      </p:sp>
      <p:sp>
        <p:nvSpPr>
          <p:cNvPr id="251" name="Google Shape;251;g9ce49c1519_0_44"/>
          <p:cNvSpPr txBox="1"/>
          <p:nvPr/>
        </p:nvSpPr>
        <p:spPr>
          <a:xfrm>
            <a:off x="1168826" y="4890850"/>
            <a:ext cx="2339100" cy="57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40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pausing</a:t>
            </a:r>
            <a:endParaRPr sz="2000" b="1" i="0" u="none" strike="noStrike" cap="none">
              <a:solidFill>
                <a:srgbClr val="000000"/>
              </a:solidFill>
              <a:latin typeface="Century Gothic"/>
              <a:ea typeface="Century Gothic"/>
              <a:cs typeface="Century Gothic"/>
              <a:sym typeface="Century Gothic"/>
            </a:endParaRPr>
          </a:p>
        </p:txBody>
      </p:sp>
      <p:sp>
        <p:nvSpPr>
          <p:cNvPr id="252" name="Google Shape;252;g9ce49c1519_0_44"/>
          <p:cNvSpPr txBox="1"/>
          <p:nvPr/>
        </p:nvSpPr>
        <p:spPr>
          <a:xfrm>
            <a:off x="1195407" y="5722925"/>
            <a:ext cx="2312700" cy="57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40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intonation</a:t>
            </a:r>
            <a:endParaRPr sz="2000" b="1" i="0" u="none" strike="noStrike" cap="none">
              <a:solidFill>
                <a:srgbClr val="000000"/>
              </a:solidFill>
              <a:latin typeface="Century Gothic"/>
              <a:ea typeface="Century Gothic"/>
              <a:cs typeface="Century Gothic"/>
              <a:sym typeface="Century Gothic"/>
            </a:endParaRPr>
          </a:p>
        </p:txBody>
      </p:sp>
      <p:sp>
        <p:nvSpPr>
          <p:cNvPr id="253" name="Google Shape;253;g9ce49c1519_0_44"/>
          <p:cNvSpPr txBox="1"/>
          <p:nvPr/>
        </p:nvSpPr>
        <p:spPr>
          <a:xfrm>
            <a:off x="2210900" y="405775"/>
            <a:ext cx="5224500" cy="67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Check-in</a:t>
            </a:r>
            <a:endParaRPr sz="3000" b="1" i="0" u="none" strike="noStrike" cap="none">
              <a:solidFill>
                <a:srgbClr val="9900FF"/>
              </a:solidFill>
              <a:latin typeface="Century Gothic"/>
              <a:ea typeface="Century Gothic"/>
              <a:cs typeface="Century Gothic"/>
              <a:sym typeface="Century Gothic"/>
            </a:endParaRPr>
          </a:p>
        </p:txBody>
      </p:sp>
      <p:sp>
        <p:nvSpPr>
          <p:cNvPr id="254" name="Google Shape;254;g9ce49c1519_0_44"/>
          <p:cNvSpPr txBox="1"/>
          <p:nvPr/>
        </p:nvSpPr>
        <p:spPr>
          <a:xfrm>
            <a:off x="4298675" y="2449475"/>
            <a:ext cx="3488230" cy="57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1     2     3     4     5</a:t>
            </a:r>
            <a:endParaRPr sz="2000" b="0" i="0" u="none" strike="noStrike" cap="none">
              <a:solidFill>
                <a:srgbClr val="000000"/>
              </a:solidFill>
              <a:latin typeface="Century Gothic"/>
              <a:ea typeface="Century Gothic"/>
              <a:cs typeface="Century Gothic"/>
              <a:sym typeface="Century Gothic"/>
            </a:endParaRPr>
          </a:p>
        </p:txBody>
      </p:sp>
      <p:sp>
        <p:nvSpPr>
          <p:cNvPr id="255" name="Google Shape;255;g9ce49c1519_0_44"/>
          <p:cNvSpPr txBox="1"/>
          <p:nvPr/>
        </p:nvSpPr>
        <p:spPr>
          <a:xfrm>
            <a:off x="4314650" y="3263550"/>
            <a:ext cx="3488230" cy="57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1     2     3     4     5</a:t>
            </a:r>
            <a:endParaRPr sz="2000" b="0" i="0" u="none" strike="noStrike" cap="none">
              <a:solidFill>
                <a:srgbClr val="000000"/>
              </a:solidFill>
              <a:latin typeface="Century Gothic"/>
              <a:ea typeface="Century Gothic"/>
              <a:cs typeface="Century Gothic"/>
              <a:sym typeface="Century Gothic"/>
            </a:endParaRPr>
          </a:p>
        </p:txBody>
      </p:sp>
      <p:sp>
        <p:nvSpPr>
          <p:cNvPr id="256" name="Google Shape;256;g9ce49c1519_0_44"/>
          <p:cNvSpPr txBox="1"/>
          <p:nvPr/>
        </p:nvSpPr>
        <p:spPr>
          <a:xfrm>
            <a:off x="4314638" y="4095650"/>
            <a:ext cx="3488230" cy="57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1     2     3     4     5</a:t>
            </a:r>
            <a:endParaRPr sz="2000" b="0" i="0" u="none" strike="noStrike" cap="none">
              <a:solidFill>
                <a:srgbClr val="000000"/>
              </a:solidFill>
              <a:latin typeface="Century Gothic"/>
              <a:ea typeface="Century Gothic"/>
              <a:cs typeface="Century Gothic"/>
              <a:sym typeface="Century Gothic"/>
            </a:endParaRPr>
          </a:p>
        </p:txBody>
      </p:sp>
      <p:sp>
        <p:nvSpPr>
          <p:cNvPr id="257" name="Google Shape;257;g9ce49c1519_0_44"/>
          <p:cNvSpPr txBox="1"/>
          <p:nvPr/>
        </p:nvSpPr>
        <p:spPr>
          <a:xfrm>
            <a:off x="4314881" y="4927725"/>
            <a:ext cx="3488230" cy="57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1     2     3     4     5</a:t>
            </a:r>
            <a:endParaRPr sz="2000" b="0" i="0" u="none" strike="noStrike" cap="none">
              <a:solidFill>
                <a:srgbClr val="000000"/>
              </a:solidFill>
              <a:latin typeface="Century Gothic"/>
              <a:ea typeface="Century Gothic"/>
              <a:cs typeface="Century Gothic"/>
              <a:sym typeface="Century Gothic"/>
            </a:endParaRPr>
          </a:p>
        </p:txBody>
      </p:sp>
      <p:sp>
        <p:nvSpPr>
          <p:cNvPr id="258" name="Google Shape;258;g9ce49c1519_0_44"/>
          <p:cNvSpPr txBox="1"/>
          <p:nvPr/>
        </p:nvSpPr>
        <p:spPr>
          <a:xfrm>
            <a:off x="4314893" y="5759800"/>
            <a:ext cx="3488230" cy="57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1     2     3     4     5</a:t>
            </a:r>
            <a:endParaRPr sz="2000" b="0" i="0" u="none" strike="noStrike" cap="none">
              <a:solidFill>
                <a:srgbClr val="000000"/>
              </a:solidFill>
              <a:latin typeface="Century Gothic"/>
              <a:ea typeface="Century Gothic"/>
              <a:cs typeface="Century Gothic"/>
              <a:sym typeface="Century Gothic"/>
            </a:endParaRPr>
          </a:p>
        </p:txBody>
      </p:sp>
      <p:pic>
        <p:nvPicPr>
          <p:cNvPr id="259" name="Google Shape;259;g9ce49c1519_0_44"/>
          <p:cNvPicPr preferRelativeResize="0"/>
          <p:nvPr/>
        </p:nvPicPr>
        <p:blipFill rotWithShape="1">
          <a:blip r:embed="rId8">
            <a:alphaModFix/>
          </a:blip>
          <a:srcRect/>
          <a:stretch/>
        </p:blipFill>
        <p:spPr>
          <a:xfrm flipH="1">
            <a:off x="7626955" y="343750"/>
            <a:ext cx="685800" cy="685800"/>
          </a:xfrm>
          <a:prstGeom prst="rect">
            <a:avLst/>
          </a:prstGeom>
          <a:noFill/>
          <a:ln>
            <a:noFill/>
          </a:ln>
        </p:spPr>
      </p:pic>
      <p:pic>
        <p:nvPicPr>
          <p:cNvPr id="260" name="Google Shape;260;g9ce49c1519_0_44"/>
          <p:cNvPicPr preferRelativeResize="0"/>
          <p:nvPr/>
        </p:nvPicPr>
        <p:blipFill rotWithShape="1">
          <a:blip r:embed="rId8">
            <a:alphaModFix/>
          </a:blip>
          <a:srcRect/>
          <a:stretch/>
        </p:blipFill>
        <p:spPr>
          <a:xfrm>
            <a:off x="1368538" y="343750"/>
            <a:ext cx="685800" cy="685800"/>
          </a:xfrm>
          <a:prstGeom prst="rect">
            <a:avLst/>
          </a:prstGeom>
          <a:noFill/>
          <a:ln>
            <a:noFill/>
          </a:ln>
        </p:spPr>
      </p:pic>
      <p:sp>
        <p:nvSpPr>
          <p:cNvPr id="261" name="Google Shape;261;g9ce49c1519_0_44"/>
          <p:cNvSpPr txBox="1"/>
          <p:nvPr/>
        </p:nvSpPr>
        <p:spPr>
          <a:xfrm>
            <a:off x="652500" y="1209950"/>
            <a:ext cx="79974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rgbClr val="000000"/>
                </a:solidFill>
                <a:latin typeface="Century Gothic"/>
                <a:ea typeface="Century Gothic"/>
                <a:cs typeface="Century Gothic"/>
                <a:sym typeface="Century Gothic"/>
              </a:rPr>
              <a:t>Rate</a:t>
            </a:r>
            <a:r>
              <a:rPr lang="en-US" sz="2000" b="1" i="0" u="none" strike="noStrike" cap="none">
                <a:solidFill>
                  <a:srgbClr val="000000"/>
                </a:solidFill>
                <a:latin typeface="Century Gothic"/>
                <a:ea typeface="Century Gothic"/>
                <a:cs typeface="Century Gothic"/>
                <a:sym typeface="Century Gothic"/>
              </a:rPr>
              <a:t> the difficulty of the verbal skills from Lesson 3.</a:t>
            </a:r>
            <a:endParaRPr sz="2000" b="1"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a:solidFill>
                  <a:srgbClr val="000000"/>
                </a:solidFill>
                <a:latin typeface="Century Gothic"/>
                <a:ea typeface="Century Gothic"/>
                <a:cs typeface="Century Gothic"/>
                <a:sym typeface="Century Gothic"/>
              </a:rPr>
              <a:t>1=not difficult                  5=difficult</a:t>
            </a:r>
            <a:endParaRPr sz="2000" b="1">
              <a:solidFill>
                <a:srgbClr val="000000"/>
              </a:solidFill>
              <a:latin typeface="Century Gothic"/>
              <a:ea typeface="Century Gothic"/>
              <a:cs typeface="Century Gothic"/>
              <a:sym typeface="Century Gothic"/>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g9dc4c5ef29_0_0"/>
          <p:cNvPicPr preferRelativeResize="0"/>
          <p:nvPr/>
        </p:nvPicPr>
        <p:blipFill rotWithShape="1">
          <a:blip r:embed="rId3">
            <a:alphaModFix/>
          </a:blip>
          <a:srcRect l="39236" t="25931" r="18964" b="62761"/>
          <a:stretch/>
        </p:blipFill>
        <p:spPr>
          <a:xfrm>
            <a:off x="-243089" y="3919239"/>
            <a:ext cx="4377125" cy="887985"/>
          </a:xfrm>
          <a:prstGeom prst="rect">
            <a:avLst/>
          </a:prstGeom>
          <a:noFill/>
          <a:ln>
            <a:noFill/>
          </a:ln>
        </p:spPr>
      </p:pic>
      <p:pic>
        <p:nvPicPr>
          <p:cNvPr id="267" name="Google Shape;267;g9dc4c5ef29_0_0"/>
          <p:cNvPicPr preferRelativeResize="0"/>
          <p:nvPr/>
        </p:nvPicPr>
        <p:blipFill rotWithShape="1">
          <a:blip r:embed="rId3">
            <a:alphaModFix/>
          </a:blip>
          <a:srcRect l="39236" t="25931" r="18964" b="62761"/>
          <a:stretch/>
        </p:blipFill>
        <p:spPr>
          <a:xfrm>
            <a:off x="-243089" y="4761917"/>
            <a:ext cx="4377125" cy="887985"/>
          </a:xfrm>
          <a:prstGeom prst="rect">
            <a:avLst/>
          </a:prstGeom>
          <a:noFill/>
          <a:ln>
            <a:noFill/>
          </a:ln>
        </p:spPr>
      </p:pic>
      <p:pic>
        <p:nvPicPr>
          <p:cNvPr id="268" name="Google Shape;268;g9dc4c5ef29_0_0"/>
          <p:cNvPicPr preferRelativeResize="0"/>
          <p:nvPr/>
        </p:nvPicPr>
        <p:blipFill rotWithShape="1">
          <a:blip r:embed="rId3">
            <a:alphaModFix/>
          </a:blip>
          <a:srcRect l="39236" t="25931" r="18964" b="62761"/>
          <a:stretch/>
        </p:blipFill>
        <p:spPr>
          <a:xfrm>
            <a:off x="-243089" y="5604595"/>
            <a:ext cx="4377125" cy="887985"/>
          </a:xfrm>
          <a:prstGeom prst="rect">
            <a:avLst/>
          </a:prstGeom>
          <a:noFill/>
          <a:ln>
            <a:noFill/>
          </a:ln>
        </p:spPr>
      </p:pic>
      <p:pic>
        <p:nvPicPr>
          <p:cNvPr id="269" name="Google Shape;269;g9dc4c5ef29_0_0"/>
          <p:cNvPicPr preferRelativeResize="0"/>
          <p:nvPr/>
        </p:nvPicPr>
        <p:blipFill rotWithShape="1">
          <a:blip r:embed="rId3">
            <a:alphaModFix/>
          </a:blip>
          <a:srcRect l="39236" t="25931" r="18964" b="62761"/>
          <a:stretch/>
        </p:blipFill>
        <p:spPr>
          <a:xfrm>
            <a:off x="-243089" y="3076561"/>
            <a:ext cx="4377125" cy="887985"/>
          </a:xfrm>
          <a:prstGeom prst="rect">
            <a:avLst/>
          </a:prstGeom>
          <a:noFill/>
          <a:ln>
            <a:noFill/>
          </a:ln>
        </p:spPr>
      </p:pic>
      <p:pic>
        <p:nvPicPr>
          <p:cNvPr id="270" name="Google Shape;270;g9dc4c5ef29_0_0"/>
          <p:cNvPicPr preferRelativeResize="0"/>
          <p:nvPr/>
        </p:nvPicPr>
        <p:blipFill rotWithShape="1">
          <a:blip r:embed="rId3">
            <a:alphaModFix/>
          </a:blip>
          <a:srcRect l="39236" t="25931" r="18964" b="62761"/>
          <a:stretch/>
        </p:blipFill>
        <p:spPr>
          <a:xfrm>
            <a:off x="-243089" y="2233882"/>
            <a:ext cx="4377125" cy="887985"/>
          </a:xfrm>
          <a:prstGeom prst="rect">
            <a:avLst/>
          </a:prstGeom>
          <a:noFill/>
          <a:ln>
            <a:noFill/>
          </a:ln>
        </p:spPr>
      </p:pic>
      <p:pic>
        <p:nvPicPr>
          <p:cNvPr id="271" name="Google Shape;271;g9dc4c5ef29_0_0"/>
          <p:cNvPicPr preferRelativeResize="0"/>
          <p:nvPr/>
        </p:nvPicPr>
        <p:blipFill rotWithShape="1">
          <a:blip r:embed="rId4">
            <a:alphaModFix/>
          </a:blip>
          <a:srcRect l="17845" r="19361" b="82006"/>
          <a:stretch/>
        </p:blipFill>
        <p:spPr>
          <a:xfrm>
            <a:off x="1583838" y="146825"/>
            <a:ext cx="6610775" cy="1233977"/>
          </a:xfrm>
          <a:prstGeom prst="rect">
            <a:avLst/>
          </a:prstGeom>
          <a:noFill/>
          <a:ln>
            <a:noFill/>
          </a:ln>
        </p:spPr>
      </p:pic>
      <p:pic>
        <p:nvPicPr>
          <p:cNvPr id="272" name="Google Shape;272;g9dc4c5ef29_0_0"/>
          <p:cNvPicPr preferRelativeResize="0"/>
          <p:nvPr/>
        </p:nvPicPr>
        <p:blipFill rotWithShape="1">
          <a:blip r:embed="rId5">
            <a:alphaModFix/>
          </a:blip>
          <a:srcRect/>
          <a:stretch/>
        </p:blipFill>
        <p:spPr>
          <a:xfrm>
            <a:off x="0" y="0"/>
            <a:ext cx="9144000" cy="6858000"/>
          </a:xfrm>
          <a:prstGeom prst="rect">
            <a:avLst/>
          </a:prstGeom>
          <a:noFill/>
          <a:ln>
            <a:noFill/>
          </a:ln>
        </p:spPr>
      </p:pic>
      <p:pic>
        <p:nvPicPr>
          <p:cNvPr id="273" name="Google Shape;273;g9dc4c5ef29_0_0"/>
          <p:cNvPicPr preferRelativeResize="0"/>
          <p:nvPr/>
        </p:nvPicPr>
        <p:blipFill rotWithShape="1">
          <a:blip r:embed="rId6">
            <a:alphaModFix/>
          </a:blip>
          <a:srcRect b="88081"/>
          <a:stretch/>
        </p:blipFill>
        <p:spPr>
          <a:xfrm>
            <a:off x="0" y="0"/>
            <a:ext cx="9144000" cy="817419"/>
          </a:xfrm>
          <a:prstGeom prst="rect">
            <a:avLst/>
          </a:prstGeom>
          <a:noFill/>
          <a:ln>
            <a:noFill/>
          </a:ln>
        </p:spPr>
      </p:pic>
      <p:sp>
        <p:nvSpPr>
          <p:cNvPr id="274" name="Google Shape;274;g9dc4c5ef29_0_0"/>
          <p:cNvSpPr txBox="1"/>
          <p:nvPr/>
        </p:nvSpPr>
        <p:spPr>
          <a:xfrm>
            <a:off x="995725" y="2401175"/>
            <a:ext cx="2679600" cy="50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40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eye contact</a:t>
            </a:r>
            <a:endParaRPr sz="2000" b="1" i="0" u="none" strike="noStrike" cap="none">
              <a:solidFill>
                <a:srgbClr val="000000"/>
              </a:solidFill>
              <a:latin typeface="Century Gothic"/>
              <a:ea typeface="Century Gothic"/>
              <a:cs typeface="Century Gothic"/>
              <a:sym typeface="Century Gothic"/>
            </a:endParaRPr>
          </a:p>
        </p:txBody>
      </p:sp>
      <p:sp>
        <p:nvSpPr>
          <p:cNvPr id="275" name="Google Shape;275;g9dc4c5ef29_0_0"/>
          <p:cNvSpPr txBox="1"/>
          <p:nvPr/>
        </p:nvSpPr>
        <p:spPr>
          <a:xfrm>
            <a:off x="831450" y="3233275"/>
            <a:ext cx="3009900" cy="50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40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audience awareness</a:t>
            </a:r>
            <a:endParaRPr sz="2000" b="1" i="0" u="none" strike="noStrike" cap="none">
              <a:solidFill>
                <a:srgbClr val="000000"/>
              </a:solidFill>
              <a:latin typeface="Century Gothic"/>
              <a:ea typeface="Century Gothic"/>
              <a:cs typeface="Century Gothic"/>
              <a:sym typeface="Century Gothic"/>
            </a:endParaRPr>
          </a:p>
        </p:txBody>
      </p:sp>
      <p:sp>
        <p:nvSpPr>
          <p:cNvPr id="276" name="Google Shape;276;g9dc4c5ef29_0_0"/>
          <p:cNvSpPr txBox="1"/>
          <p:nvPr/>
        </p:nvSpPr>
        <p:spPr>
          <a:xfrm>
            <a:off x="995725" y="4065350"/>
            <a:ext cx="2679600" cy="50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40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gesture and mime</a:t>
            </a:r>
            <a:endParaRPr sz="2000" b="1" i="0" u="none" strike="noStrike" cap="none">
              <a:solidFill>
                <a:srgbClr val="000000"/>
              </a:solidFill>
              <a:latin typeface="Century Gothic"/>
              <a:ea typeface="Century Gothic"/>
              <a:cs typeface="Century Gothic"/>
              <a:sym typeface="Century Gothic"/>
            </a:endParaRPr>
          </a:p>
        </p:txBody>
      </p:sp>
      <p:sp>
        <p:nvSpPr>
          <p:cNvPr id="277" name="Google Shape;277;g9dc4c5ef29_0_0"/>
          <p:cNvSpPr txBox="1"/>
          <p:nvPr/>
        </p:nvSpPr>
        <p:spPr>
          <a:xfrm>
            <a:off x="995800" y="4973650"/>
            <a:ext cx="2679600" cy="50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40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body movement</a:t>
            </a:r>
            <a:endParaRPr sz="2000" b="1" i="0" u="none" strike="noStrike" cap="none">
              <a:solidFill>
                <a:srgbClr val="000000"/>
              </a:solidFill>
              <a:latin typeface="Century Gothic"/>
              <a:ea typeface="Century Gothic"/>
              <a:cs typeface="Century Gothic"/>
              <a:sym typeface="Century Gothic"/>
            </a:endParaRPr>
          </a:p>
        </p:txBody>
      </p:sp>
      <p:sp>
        <p:nvSpPr>
          <p:cNvPr id="278" name="Google Shape;278;g9dc4c5ef29_0_0"/>
          <p:cNvSpPr txBox="1"/>
          <p:nvPr/>
        </p:nvSpPr>
        <p:spPr>
          <a:xfrm>
            <a:off x="995800" y="5729525"/>
            <a:ext cx="2734500" cy="503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400"/>
              </a:spcAft>
              <a:buClr>
                <a:srgbClr val="000000"/>
              </a:buClr>
              <a:buSzPts val="2000"/>
              <a:buFont typeface="Arial"/>
              <a:buNone/>
            </a:pPr>
            <a:r>
              <a:rPr lang="en-US" sz="2000" b="1" i="0" u="none" strike="noStrike" cap="none">
                <a:solidFill>
                  <a:srgbClr val="000000"/>
                </a:solidFill>
                <a:latin typeface="Century Gothic"/>
                <a:ea typeface="Century Gothic"/>
                <a:cs typeface="Century Gothic"/>
                <a:sym typeface="Century Gothic"/>
              </a:rPr>
              <a:t>appearance</a:t>
            </a:r>
            <a:endParaRPr sz="2000" b="1" i="0" u="none" strike="noStrike" cap="none">
              <a:solidFill>
                <a:srgbClr val="000000"/>
              </a:solidFill>
              <a:latin typeface="Century Gothic"/>
              <a:ea typeface="Century Gothic"/>
              <a:cs typeface="Century Gothic"/>
              <a:sym typeface="Century Gothic"/>
            </a:endParaRPr>
          </a:p>
        </p:txBody>
      </p:sp>
      <p:sp>
        <p:nvSpPr>
          <p:cNvPr id="279" name="Google Shape;279;g9dc4c5ef29_0_0"/>
          <p:cNvSpPr txBox="1"/>
          <p:nvPr/>
        </p:nvSpPr>
        <p:spPr>
          <a:xfrm>
            <a:off x="2253150" y="422475"/>
            <a:ext cx="5210400" cy="730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Check-in</a:t>
            </a:r>
            <a:endParaRPr sz="3000" b="1" i="0" u="none" strike="noStrike" cap="none">
              <a:solidFill>
                <a:srgbClr val="9900FF"/>
              </a:solidFill>
              <a:latin typeface="Century Gothic"/>
              <a:ea typeface="Century Gothic"/>
              <a:cs typeface="Century Gothic"/>
              <a:sym typeface="Century Gothic"/>
            </a:endParaRPr>
          </a:p>
        </p:txBody>
      </p:sp>
      <p:sp>
        <p:nvSpPr>
          <p:cNvPr id="280" name="Google Shape;280;g9dc4c5ef29_0_0"/>
          <p:cNvSpPr txBox="1"/>
          <p:nvPr/>
        </p:nvSpPr>
        <p:spPr>
          <a:xfrm>
            <a:off x="4257625" y="2449475"/>
            <a:ext cx="4038950" cy="57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1     2     3     4     5</a:t>
            </a:r>
            <a:endParaRPr sz="2000" b="0" i="0" u="none" strike="noStrike" cap="none">
              <a:solidFill>
                <a:srgbClr val="000000"/>
              </a:solidFill>
              <a:latin typeface="Century Gothic"/>
              <a:ea typeface="Century Gothic"/>
              <a:cs typeface="Century Gothic"/>
              <a:sym typeface="Century Gothic"/>
            </a:endParaRPr>
          </a:p>
        </p:txBody>
      </p:sp>
      <p:sp>
        <p:nvSpPr>
          <p:cNvPr id="281" name="Google Shape;281;g9dc4c5ef29_0_0"/>
          <p:cNvSpPr txBox="1"/>
          <p:nvPr/>
        </p:nvSpPr>
        <p:spPr>
          <a:xfrm>
            <a:off x="4273600" y="3263550"/>
            <a:ext cx="4038950" cy="57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1     2     3     4     5</a:t>
            </a:r>
            <a:endParaRPr sz="2000" b="0" i="0" u="none" strike="noStrike" cap="none">
              <a:solidFill>
                <a:srgbClr val="000000"/>
              </a:solidFill>
              <a:latin typeface="Century Gothic"/>
              <a:ea typeface="Century Gothic"/>
              <a:cs typeface="Century Gothic"/>
              <a:sym typeface="Century Gothic"/>
            </a:endParaRPr>
          </a:p>
        </p:txBody>
      </p:sp>
      <p:sp>
        <p:nvSpPr>
          <p:cNvPr id="282" name="Google Shape;282;g9dc4c5ef29_0_0"/>
          <p:cNvSpPr txBox="1"/>
          <p:nvPr/>
        </p:nvSpPr>
        <p:spPr>
          <a:xfrm>
            <a:off x="4273588" y="4095650"/>
            <a:ext cx="4038950" cy="57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1     2     3     4     5</a:t>
            </a:r>
            <a:endParaRPr sz="2000" b="0" i="0" u="none" strike="noStrike" cap="none">
              <a:solidFill>
                <a:srgbClr val="000000"/>
              </a:solidFill>
              <a:latin typeface="Century Gothic"/>
              <a:ea typeface="Century Gothic"/>
              <a:cs typeface="Century Gothic"/>
              <a:sym typeface="Century Gothic"/>
            </a:endParaRPr>
          </a:p>
        </p:txBody>
      </p:sp>
      <p:sp>
        <p:nvSpPr>
          <p:cNvPr id="283" name="Google Shape;283;g9dc4c5ef29_0_0"/>
          <p:cNvSpPr txBox="1"/>
          <p:nvPr/>
        </p:nvSpPr>
        <p:spPr>
          <a:xfrm>
            <a:off x="4287913" y="4927725"/>
            <a:ext cx="4038950" cy="57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1     2     3     4     5</a:t>
            </a:r>
            <a:endParaRPr sz="2000" b="0" i="0" u="none" strike="noStrike" cap="none">
              <a:solidFill>
                <a:srgbClr val="000000"/>
              </a:solidFill>
              <a:latin typeface="Century Gothic"/>
              <a:ea typeface="Century Gothic"/>
              <a:cs typeface="Century Gothic"/>
              <a:sym typeface="Century Gothic"/>
            </a:endParaRPr>
          </a:p>
        </p:txBody>
      </p:sp>
      <p:sp>
        <p:nvSpPr>
          <p:cNvPr id="284" name="Google Shape;284;g9dc4c5ef29_0_0"/>
          <p:cNvSpPr txBox="1"/>
          <p:nvPr/>
        </p:nvSpPr>
        <p:spPr>
          <a:xfrm>
            <a:off x="4287925" y="5759800"/>
            <a:ext cx="4038950" cy="57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entury Gothic"/>
                <a:ea typeface="Century Gothic"/>
                <a:cs typeface="Century Gothic"/>
                <a:sym typeface="Century Gothic"/>
              </a:rPr>
              <a:t>1     2     3     4     5</a:t>
            </a:r>
            <a:endParaRPr sz="2000" b="0" i="0" u="none" strike="noStrike" cap="none">
              <a:solidFill>
                <a:srgbClr val="000000"/>
              </a:solidFill>
              <a:latin typeface="Century Gothic"/>
              <a:ea typeface="Century Gothic"/>
              <a:cs typeface="Century Gothic"/>
              <a:sym typeface="Century Gothic"/>
            </a:endParaRPr>
          </a:p>
        </p:txBody>
      </p:sp>
      <p:pic>
        <p:nvPicPr>
          <p:cNvPr id="285" name="Google Shape;285;g9dc4c5ef29_0_0"/>
          <p:cNvPicPr preferRelativeResize="0"/>
          <p:nvPr/>
        </p:nvPicPr>
        <p:blipFill rotWithShape="1">
          <a:blip r:embed="rId7">
            <a:alphaModFix/>
          </a:blip>
          <a:srcRect/>
          <a:stretch/>
        </p:blipFill>
        <p:spPr>
          <a:xfrm flipH="1">
            <a:off x="7626955" y="343750"/>
            <a:ext cx="685800" cy="685800"/>
          </a:xfrm>
          <a:prstGeom prst="rect">
            <a:avLst/>
          </a:prstGeom>
          <a:noFill/>
          <a:ln>
            <a:noFill/>
          </a:ln>
        </p:spPr>
      </p:pic>
      <p:pic>
        <p:nvPicPr>
          <p:cNvPr id="286" name="Google Shape;286;g9dc4c5ef29_0_0"/>
          <p:cNvPicPr preferRelativeResize="0"/>
          <p:nvPr/>
        </p:nvPicPr>
        <p:blipFill rotWithShape="1">
          <a:blip r:embed="rId7">
            <a:alphaModFix/>
          </a:blip>
          <a:srcRect/>
          <a:stretch/>
        </p:blipFill>
        <p:spPr>
          <a:xfrm>
            <a:off x="1368538" y="343750"/>
            <a:ext cx="685800" cy="685800"/>
          </a:xfrm>
          <a:prstGeom prst="rect">
            <a:avLst/>
          </a:prstGeom>
          <a:noFill/>
          <a:ln>
            <a:noFill/>
          </a:ln>
        </p:spPr>
      </p:pic>
      <p:sp>
        <p:nvSpPr>
          <p:cNvPr id="287" name="Google Shape;287;g9dc4c5ef29_0_0"/>
          <p:cNvSpPr txBox="1"/>
          <p:nvPr/>
        </p:nvSpPr>
        <p:spPr>
          <a:xfrm>
            <a:off x="7188175" y="2509050"/>
            <a:ext cx="539700" cy="22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288" name="Google Shape;288;g9dc4c5ef29_0_0"/>
          <p:cNvSpPr txBox="1"/>
          <p:nvPr/>
        </p:nvSpPr>
        <p:spPr>
          <a:xfrm>
            <a:off x="652500" y="1209950"/>
            <a:ext cx="79974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rgbClr val="000000"/>
                </a:solidFill>
                <a:latin typeface="Century Gothic"/>
                <a:ea typeface="Century Gothic"/>
                <a:cs typeface="Century Gothic"/>
                <a:sym typeface="Century Gothic"/>
              </a:rPr>
              <a:t>Rate</a:t>
            </a:r>
            <a:r>
              <a:rPr lang="en-US" sz="2000" b="1" i="0" u="none" strike="noStrike" cap="none">
                <a:solidFill>
                  <a:srgbClr val="000000"/>
                </a:solidFill>
                <a:latin typeface="Century Gothic"/>
                <a:ea typeface="Century Gothic"/>
                <a:cs typeface="Century Gothic"/>
                <a:sym typeface="Century Gothic"/>
              </a:rPr>
              <a:t> the difficulty of the verbal skills from Lesson 3.</a:t>
            </a:r>
            <a:endParaRPr sz="2000" b="1"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a:solidFill>
                  <a:srgbClr val="000000"/>
                </a:solidFill>
                <a:latin typeface="Century Gothic"/>
                <a:ea typeface="Century Gothic"/>
                <a:cs typeface="Century Gothic"/>
                <a:sym typeface="Century Gothic"/>
              </a:rPr>
              <a:t>1=not difficult                  5=difficult</a:t>
            </a:r>
            <a:endParaRPr sz="2000" b="1">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g993f7ead3a_0_145"/>
          <p:cNvPicPr preferRelativeResize="0"/>
          <p:nvPr/>
        </p:nvPicPr>
        <p:blipFill rotWithShape="1">
          <a:blip r:embed="rId4">
            <a:alphaModFix/>
          </a:blip>
          <a:srcRect l="48880" t="25931" r="21551" b="62761"/>
          <a:stretch/>
        </p:blipFill>
        <p:spPr>
          <a:xfrm>
            <a:off x="6256425" y="2767350"/>
            <a:ext cx="2390650" cy="775201"/>
          </a:xfrm>
          <a:prstGeom prst="rect">
            <a:avLst/>
          </a:prstGeom>
          <a:noFill/>
          <a:ln>
            <a:noFill/>
          </a:ln>
        </p:spPr>
      </p:pic>
      <p:pic>
        <p:nvPicPr>
          <p:cNvPr id="295" name="Google Shape;295;g993f7ead3a_0_145"/>
          <p:cNvPicPr preferRelativeResize="0"/>
          <p:nvPr/>
        </p:nvPicPr>
        <p:blipFill rotWithShape="1">
          <a:blip r:embed="rId5">
            <a:alphaModFix/>
          </a:blip>
          <a:srcRect/>
          <a:stretch/>
        </p:blipFill>
        <p:spPr>
          <a:xfrm>
            <a:off x="0" y="0"/>
            <a:ext cx="9144000" cy="6858000"/>
          </a:xfrm>
          <a:prstGeom prst="rect">
            <a:avLst/>
          </a:prstGeom>
          <a:noFill/>
          <a:ln>
            <a:noFill/>
          </a:ln>
        </p:spPr>
      </p:pic>
      <p:sp>
        <p:nvSpPr>
          <p:cNvPr id="296" name="Google Shape;296;g993f7ead3a_0_145"/>
          <p:cNvSpPr txBox="1">
            <a:spLocks noGrp="1"/>
          </p:cNvSpPr>
          <p:nvPr>
            <p:ph type="title"/>
          </p:nvPr>
        </p:nvSpPr>
        <p:spPr>
          <a:xfrm>
            <a:off x="293347" y="688425"/>
            <a:ext cx="60093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6000"/>
              <a:buNone/>
            </a:pPr>
            <a:r>
              <a:rPr lang="en-US" b="1">
                <a:solidFill>
                  <a:srgbClr val="9900FF"/>
                </a:solidFill>
                <a:latin typeface="Century Gothic"/>
                <a:ea typeface="Century Gothic"/>
                <a:cs typeface="Century Gothic"/>
                <a:sym typeface="Century Gothic"/>
              </a:rPr>
              <a:t>Fourth </a:t>
            </a:r>
            <a:endParaRPr b="1">
              <a:solidFill>
                <a:srgbClr val="9900FF"/>
              </a:solidFill>
              <a:latin typeface="Century Gothic"/>
              <a:ea typeface="Century Gothic"/>
              <a:cs typeface="Century Gothic"/>
              <a:sym typeface="Century Gothic"/>
            </a:endParaRPr>
          </a:p>
          <a:p>
            <a:pPr marL="0" lvl="0" indent="0" algn="l" rtl="0">
              <a:lnSpc>
                <a:spcPct val="90000"/>
              </a:lnSpc>
              <a:spcBef>
                <a:spcPts val="0"/>
              </a:spcBef>
              <a:spcAft>
                <a:spcPts val="0"/>
              </a:spcAft>
              <a:buSzPts val="6000"/>
              <a:buNone/>
            </a:pPr>
            <a:r>
              <a:rPr lang="en-US" b="1">
                <a:solidFill>
                  <a:srgbClr val="9900FF"/>
                </a:solidFill>
                <a:latin typeface="Century Gothic"/>
                <a:ea typeface="Century Gothic"/>
                <a:cs typeface="Century Gothic"/>
                <a:sym typeface="Century Gothic"/>
              </a:rPr>
              <a:t>Read-through</a:t>
            </a:r>
            <a:endParaRPr b="1">
              <a:solidFill>
                <a:srgbClr val="9900FF"/>
              </a:solidFill>
              <a:latin typeface="Century Gothic"/>
              <a:ea typeface="Century Gothic"/>
              <a:cs typeface="Century Gothic"/>
              <a:sym typeface="Century Gothic"/>
            </a:endParaRPr>
          </a:p>
          <a:p>
            <a:pPr marL="0" lvl="0" indent="0" algn="l" rtl="0">
              <a:lnSpc>
                <a:spcPct val="90000"/>
              </a:lnSpc>
              <a:spcBef>
                <a:spcPts val="0"/>
              </a:spcBef>
              <a:spcAft>
                <a:spcPts val="0"/>
              </a:spcAft>
              <a:buSzPts val="6000"/>
              <a:buNone/>
            </a:pPr>
            <a:r>
              <a:rPr lang="en-US" sz="4900" b="1">
                <a:solidFill>
                  <a:srgbClr val="9900FF"/>
                </a:solidFill>
                <a:latin typeface="Century Gothic"/>
                <a:ea typeface="Century Gothic"/>
                <a:cs typeface="Century Gothic"/>
                <a:sym typeface="Century Gothic"/>
              </a:rPr>
              <a:t>(Final Rehearsal)</a:t>
            </a:r>
            <a:endParaRPr sz="4900" b="1">
              <a:solidFill>
                <a:srgbClr val="9900FF"/>
              </a:solidFill>
              <a:latin typeface="Century Gothic"/>
              <a:ea typeface="Century Gothic"/>
              <a:cs typeface="Century Gothic"/>
              <a:sym typeface="Century Gothic"/>
            </a:endParaRPr>
          </a:p>
        </p:txBody>
      </p:sp>
      <p:pic>
        <p:nvPicPr>
          <p:cNvPr id="297" name="Google Shape;297;g993f7ead3a_0_145"/>
          <p:cNvPicPr preferRelativeResize="0"/>
          <p:nvPr/>
        </p:nvPicPr>
        <p:blipFill rotWithShape="1">
          <a:blip r:embed="rId6">
            <a:alphaModFix/>
          </a:blip>
          <a:srcRect r="83250" b="88080"/>
          <a:stretch/>
        </p:blipFill>
        <p:spPr>
          <a:xfrm>
            <a:off x="0" y="0"/>
            <a:ext cx="1531500" cy="817425"/>
          </a:xfrm>
          <a:prstGeom prst="rect">
            <a:avLst/>
          </a:prstGeom>
          <a:noFill/>
          <a:ln>
            <a:noFill/>
          </a:ln>
        </p:spPr>
      </p:pic>
      <p:pic>
        <p:nvPicPr>
          <p:cNvPr id="298" name="Google Shape;298;g993f7ead3a_0_145"/>
          <p:cNvPicPr preferRelativeResize="0"/>
          <p:nvPr/>
        </p:nvPicPr>
        <p:blipFill rotWithShape="1">
          <a:blip r:embed="rId7">
            <a:alphaModFix/>
          </a:blip>
          <a:srcRect/>
          <a:stretch/>
        </p:blipFill>
        <p:spPr>
          <a:xfrm>
            <a:off x="6256425" y="737900"/>
            <a:ext cx="2267748" cy="2036900"/>
          </a:xfrm>
          <a:prstGeom prst="rect">
            <a:avLst/>
          </a:prstGeom>
          <a:noFill/>
          <a:ln>
            <a:noFill/>
          </a:ln>
        </p:spPr>
      </p:pic>
      <p:sp>
        <p:nvSpPr>
          <p:cNvPr id="299" name="Google Shape;299;g993f7ead3a_0_145"/>
          <p:cNvSpPr txBox="1"/>
          <p:nvPr/>
        </p:nvSpPr>
        <p:spPr>
          <a:xfrm>
            <a:off x="6379200" y="2872750"/>
            <a:ext cx="2145000" cy="53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400" b="1" i="0" u="none" strike="noStrike" cap="none">
                <a:solidFill>
                  <a:srgbClr val="9900FF"/>
                </a:solidFill>
                <a:latin typeface="Century Gothic"/>
                <a:ea typeface="Century Gothic"/>
                <a:cs typeface="Century Gothic"/>
                <a:sym typeface="Century Gothic"/>
              </a:rPr>
              <a:t>Focus on:</a:t>
            </a:r>
            <a:endParaRPr sz="24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600"/>
              <a:buFont typeface="Arial"/>
              <a:buNone/>
            </a:pPr>
            <a:endParaRPr sz="2400" b="1" i="0" u="none" strike="noStrike" cap="none">
              <a:solidFill>
                <a:srgbClr val="9900FF"/>
              </a:solidFill>
              <a:latin typeface="Century Gothic"/>
              <a:ea typeface="Century Gothic"/>
              <a:cs typeface="Century Gothic"/>
              <a:sym typeface="Century Gothic"/>
            </a:endParaRPr>
          </a:p>
        </p:txBody>
      </p:sp>
      <p:sp>
        <p:nvSpPr>
          <p:cNvPr id="300" name="Google Shape;300;g993f7ead3a_0_145"/>
          <p:cNvSpPr txBox="1">
            <a:spLocks noGrp="1"/>
          </p:cNvSpPr>
          <p:nvPr>
            <p:ph type="body" idx="1"/>
          </p:nvPr>
        </p:nvSpPr>
        <p:spPr>
          <a:xfrm>
            <a:off x="3223350" y="3811700"/>
            <a:ext cx="2697300" cy="2206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US" b="1">
                <a:solidFill>
                  <a:srgbClr val="9900FF"/>
                </a:solidFill>
                <a:latin typeface="Century Gothic"/>
                <a:ea typeface="Century Gothic"/>
                <a:cs typeface="Century Gothic"/>
                <a:sym typeface="Century Gothic"/>
              </a:rPr>
              <a:t>Warming Up</a:t>
            </a:r>
            <a:endParaRPr b="1">
              <a:solidFill>
                <a:srgbClr val="9900FF"/>
              </a:solidFill>
              <a:latin typeface="Century Gothic"/>
              <a:ea typeface="Century Gothic"/>
              <a:cs typeface="Century Gothic"/>
              <a:sym typeface="Century Gothic"/>
            </a:endParaRPr>
          </a:p>
          <a:p>
            <a:pPr marL="457200" lvl="0" indent="-323850" algn="l" rtl="0">
              <a:lnSpc>
                <a:spcPct val="100000"/>
              </a:lnSpc>
              <a:spcBef>
                <a:spcPts val="1000"/>
              </a:spcBef>
              <a:spcAft>
                <a:spcPts val="0"/>
              </a:spcAft>
              <a:buClr>
                <a:srgbClr val="9900FF"/>
              </a:buClr>
              <a:buSzPts val="1500"/>
              <a:buFont typeface="Century Gothic"/>
              <a:buChar char="●"/>
            </a:pPr>
            <a:r>
              <a:rPr lang="en-US" sz="1500" b="1">
                <a:solidFill>
                  <a:srgbClr val="9900FF"/>
                </a:solidFill>
                <a:latin typeface="Century Gothic"/>
                <a:ea typeface="Century Gothic"/>
                <a:cs typeface="Century Gothic"/>
                <a:sym typeface="Century Gothic"/>
              </a:rPr>
              <a:t>Get your voice ready.</a:t>
            </a:r>
            <a:endParaRPr sz="1500" b="1">
              <a:solidFill>
                <a:srgbClr val="9900FF"/>
              </a:solidFill>
              <a:latin typeface="Century Gothic"/>
              <a:ea typeface="Century Gothic"/>
              <a:cs typeface="Century Gothic"/>
              <a:sym typeface="Century Gothic"/>
            </a:endParaRPr>
          </a:p>
          <a:p>
            <a:pPr marL="457200" lvl="0" indent="-323850" algn="l" rtl="0">
              <a:lnSpc>
                <a:spcPct val="100000"/>
              </a:lnSpc>
              <a:spcBef>
                <a:spcPts val="1000"/>
              </a:spcBef>
              <a:spcAft>
                <a:spcPts val="0"/>
              </a:spcAft>
              <a:buClr>
                <a:srgbClr val="9900FF"/>
              </a:buClr>
              <a:buSzPts val="1500"/>
              <a:buFont typeface="Century Gothic"/>
              <a:buChar char="●"/>
            </a:pPr>
            <a:r>
              <a:rPr lang="en-US" sz="1500" b="1">
                <a:solidFill>
                  <a:srgbClr val="9900FF"/>
                </a:solidFill>
                <a:latin typeface="Century Gothic"/>
                <a:ea typeface="Century Gothic"/>
                <a:cs typeface="Century Gothic"/>
                <a:sym typeface="Century Gothic"/>
              </a:rPr>
              <a:t>Shake it out.</a:t>
            </a:r>
            <a:endParaRPr sz="1500" b="1">
              <a:solidFill>
                <a:srgbClr val="9900FF"/>
              </a:solidFill>
              <a:latin typeface="Century Gothic"/>
              <a:ea typeface="Century Gothic"/>
              <a:cs typeface="Century Gothic"/>
              <a:sym typeface="Century Gothic"/>
            </a:endParaRPr>
          </a:p>
        </p:txBody>
      </p:sp>
      <p:sp>
        <p:nvSpPr>
          <p:cNvPr id="301" name="Google Shape;301;g993f7ead3a_0_145"/>
          <p:cNvSpPr txBox="1">
            <a:spLocks noGrp="1"/>
          </p:cNvSpPr>
          <p:nvPr>
            <p:ph type="body" idx="1"/>
          </p:nvPr>
        </p:nvSpPr>
        <p:spPr>
          <a:xfrm>
            <a:off x="6041650" y="3755900"/>
            <a:ext cx="2697300" cy="2206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US" b="1">
                <a:solidFill>
                  <a:srgbClr val="9900FF"/>
                </a:solidFill>
                <a:latin typeface="Century Gothic"/>
                <a:ea typeface="Century Gothic"/>
                <a:cs typeface="Century Gothic"/>
                <a:sym typeface="Century Gothic"/>
              </a:rPr>
              <a:t>Practicing</a:t>
            </a:r>
            <a:endParaRPr b="1">
              <a:solidFill>
                <a:srgbClr val="9900FF"/>
              </a:solidFill>
              <a:latin typeface="Century Gothic"/>
              <a:ea typeface="Century Gothic"/>
              <a:cs typeface="Century Gothic"/>
              <a:sym typeface="Century Gothic"/>
            </a:endParaRPr>
          </a:p>
          <a:p>
            <a:pPr marL="457200" lvl="0" indent="-323850" algn="l" rtl="0">
              <a:lnSpc>
                <a:spcPct val="100000"/>
              </a:lnSpc>
              <a:spcBef>
                <a:spcPts val="1000"/>
              </a:spcBef>
              <a:spcAft>
                <a:spcPts val="0"/>
              </a:spcAft>
              <a:buClr>
                <a:srgbClr val="9900FF"/>
              </a:buClr>
              <a:buSzPts val="1500"/>
              <a:buFont typeface="Century Gothic"/>
              <a:buChar char="●"/>
            </a:pPr>
            <a:r>
              <a:rPr lang="en-US" sz="1500" b="1">
                <a:solidFill>
                  <a:srgbClr val="9900FF"/>
                </a:solidFill>
                <a:latin typeface="Century Gothic"/>
                <a:ea typeface="Century Gothic"/>
                <a:cs typeface="Century Gothic"/>
                <a:sym typeface="Century Gothic"/>
              </a:rPr>
              <a:t>Give your speech, and get teacher feedback.</a:t>
            </a:r>
            <a:endParaRPr/>
          </a:p>
          <a:p>
            <a:pPr marL="457200" lvl="0" indent="-323850" algn="l" rtl="0">
              <a:lnSpc>
                <a:spcPct val="100000"/>
              </a:lnSpc>
              <a:spcBef>
                <a:spcPts val="1000"/>
              </a:spcBef>
              <a:spcAft>
                <a:spcPts val="0"/>
              </a:spcAft>
              <a:buClr>
                <a:srgbClr val="9900FF"/>
              </a:buClr>
              <a:buSzPts val="1500"/>
              <a:buFont typeface="Century Gothic"/>
              <a:buChar char="●"/>
            </a:pPr>
            <a:r>
              <a:rPr lang="en-US" sz="1500" b="1">
                <a:solidFill>
                  <a:srgbClr val="9900FF"/>
                </a:solidFill>
                <a:latin typeface="Century Gothic"/>
                <a:ea typeface="Century Gothic"/>
                <a:cs typeface="Century Gothic"/>
                <a:sym typeface="Century Gothic"/>
              </a:rPr>
              <a:t>Give your speech, and rate yourself.</a:t>
            </a:r>
            <a:endParaRPr sz="1500" b="1">
              <a:solidFill>
                <a:srgbClr val="9900FF"/>
              </a:solidFill>
              <a:latin typeface="Century Gothic"/>
              <a:ea typeface="Century Gothic"/>
              <a:cs typeface="Century Gothic"/>
              <a:sym typeface="Century Gothic"/>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9ce49c1519_0_32"/>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307" name="Google Shape;307;g9ce49c1519_0_32"/>
          <p:cNvPicPr preferRelativeResize="0"/>
          <p:nvPr/>
        </p:nvPicPr>
        <p:blipFill rotWithShape="1">
          <a:blip r:embed="rId5">
            <a:alphaModFix/>
          </a:blip>
          <a:srcRect l="17845" r="19361" b="82006"/>
          <a:stretch/>
        </p:blipFill>
        <p:spPr>
          <a:xfrm>
            <a:off x="1583838" y="146825"/>
            <a:ext cx="6610775" cy="1233977"/>
          </a:xfrm>
          <a:prstGeom prst="rect">
            <a:avLst/>
          </a:prstGeom>
          <a:noFill/>
          <a:ln>
            <a:noFill/>
          </a:ln>
        </p:spPr>
      </p:pic>
      <p:sp>
        <p:nvSpPr>
          <p:cNvPr id="308" name="Google Shape;308;g9ce49c1519_0_32"/>
          <p:cNvSpPr txBox="1"/>
          <p:nvPr/>
        </p:nvSpPr>
        <p:spPr>
          <a:xfrm>
            <a:off x="1558625" y="483700"/>
            <a:ext cx="6661200" cy="73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Warming Up</a:t>
            </a:r>
            <a:endParaRPr sz="3000" b="1" i="0" u="none" strike="noStrike" cap="none">
              <a:solidFill>
                <a:srgbClr val="9900FF"/>
              </a:solidFill>
              <a:latin typeface="Century Gothic"/>
              <a:ea typeface="Century Gothic"/>
              <a:cs typeface="Century Gothic"/>
              <a:sym typeface="Century Gothic"/>
            </a:endParaRPr>
          </a:p>
        </p:txBody>
      </p:sp>
      <p:pic>
        <p:nvPicPr>
          <p:cNvPr id="309" name="Google Shape;309;g9ce49c1519_0_32"/>
          <p:cNvPicPr preferRelativeResize="0"/>
          <p:nvPr/>
        </p:nvPicPr>
        <p:blipFill rotWithShape="1">
          <a:blip r:embed="rId6">
            <a:alphaModFix/>
          </a:blip>
          <a:srcRect b="88081"/>
          <a:stretch/>
        </p:blipFill>
        <p:spPr>
          <a:xfrm>
            <a:off x="0" y="0"/>
            <a:ext cx="9144000" cy="817419"/>
          </a:xfrm>
          <a:prstGeom prst="rect">
            <a:avLst/>
          </a:prstGeom>
          <a:noFill/>
          <a:ln>
            <a:noFill/>
          </a:ln>
        </p:spPr>
      </p:pic>
      <p:pic>
        <p:nvPicPr>
          <p:cNvPr id="310" name="Google Shape;310;g9ce49c1519_0_32"/>
          <p:cNvPicPr preferRelativeResize="0"/>
          <p:nvPr/>
        </p:nvPicPr>
        <p:blipFill rotWithShape="1">
          <a:blip r:embed="rId7">
            <a:alphaModFix/>
          </a:blip>
          <a:srcRect r="85225" b="27907"/>
          <a:stretch/>
        </p:blipFill>
        <p:spPr>
          <a:xfrm>
            <a:off x="0" y="0"/>
            <a:ext cx="1350825" cy="817425"/>
          </a:xfrm>
          <a:prstGeom prst="rect">
            <a:avLst/>
          </a:prstGeom>
          <a:noFill/>
          <a:ln>
            <a:noFill/>
          </a:ln>
        </p:spPr>
      </p:pic>
      <p:sp>
        <p:nvSpPr>
          <p:cNvPr id="311" name="Google Shape;311;g9ce49c1519_0_32"/>
          <p:cNvSpPr txBox="1"/>
          <p:nvPr/>
        </p:nvSpPr>
        <p:spPr>
          <a:xfrm>
            <a:off x="575050" y="1276775"/>
            <a:ext cx="8231400" cy="60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000" b="1" i="0" u="none" strike="noStrike" cap="none">
                <a:solidFill>
                  <a:srgbClr val="9900FF"/>
                </a:solidFill>
                <a:latin typeface="Century Gothic"/>
                <a:ea typeface="Century Gothic"/>
                <a:cs typeface="Century Gothic"/>
                <a:sym typeface="Century Gothic"/>
              </a:rPr>
              <a:t>Get your voice ready for pausing, pitch, and intonation. </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900"/>
              <a:buFont typeface="Arial"/>
              <a:buNone/>
            </a:pPr>
            <a:endParaRPr sz="2000" b="1" i="0" u="none" strike="noStrike" cap="none">
              <a:solidFill>
                <a:schemeClr val="accent2"/>
              </a:solidFill>
              <a:latin typeface="Century Gothic"/>
              <a:ea typeface="Century Gothic"/>
              <a:cs typeface="Century Gothic"/>
              <a:sym typeface="Century Gothic"/>
            </a:endParaRPr>
          </a:p>
        </p:txBody>
      </p:sp>
      <p:pic>
        <p:nvPicPr>
          <p:cNvPr id="312" name="Google Shape;312;g9ce49c1519_0_32"/>
          <p:cNvPicPr preferRelativeResize="0"/>
          <p:nvPr/>
        </p:nvPicPr>
        <p:blipFill rotWithShape="1">
          <a:blip r:embed="rId8">
            <a:alphaModFix/>
          </a:blip>
          <a:srcRect l="53113" t="26667" r="3279" b="28961"/>
          <a:stretch/>
        </p:blipFill>
        <p:spPr>
          <a:xfrm>
            <a:off x="7113713" y="47852"/>
            <a:ext cx="2083500" cy="887976"/>
          </a:xfrm>
          <a:prstGeom prst="rect">
            <a:avLst/>
          </a:prstGeom>
          <a:noFill/>
          <a:ln>
            <a:noFill/>
          </a:ln>
        </p:spPr>
      </p:pic>
      <p:sp>
        <p:nvSpPr>
          <p:cNvPr id="313" name="Google Shape;313;g9ce49c1519_0_32"/>
          <p:cNvSpPr txBox="1"/>
          <p:nvPr/>
        </p:nvSpPr>
        <p:spPr>
          <a:xfrm>
            <a:off x="7432325" y="215625"/>
            <a:ext cx="1446300" cy="6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Fourth </a:t>
            </a:r>
            <a:endParaRPr sz="14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Read-through</a:t>
            </a:r>
            <a:endParaRPr sz="1400" b="1" i="0" u="none" strike="noStrike" cap="none">
              <a:solidFill>
                <a:srgbClr val="9900FF"/>
              </a:solidFill>
              <a:latin typeface="Century Gothic"/>
              <a:ea typeface="Century Gothic"/>
              <a:cs typeface="Century Gothic"/>
              <a:sym typeface="Century Gothic"/>
            </a:endParaRPr>
          </a:p>
        </p:txBody>
      </p:sp>
      <p:pic>
        <p:nvPicPr>
          <p:cNvPr id="314" name="Google Shape;314;g9ce49c1519_0_32"/>
          <p:cNvPicPr preferRelativeResize="0"/>
          <p:nvPr/>
        </p:nvPicPr>
        <p:blipFill rotWithShape="1">
          <a:blip r:embed="rId9">
            <a:alphaModFix/>
          </a:blip>
          <a:srcRect l="73361" t="23183" r="4160" b="10749"/>
          <a:stretch/>
        </p:blipFill>
        <p:spPr>
          <a:xfrm flipH="1">
            <a:off x="4498925" y="3662250"/>
            <a:ext cx="1135600" cy="2564850"/>
          </a:xfrm>
          <a:prstGeom prst="rect">
            <a:avLst/>
          </a:prstGeom>
          <a:noFill/>
          <a:ln>
            <a:noFill/>
          </a:ln>
        </p:spPr>
      </p:pic>
      <p:pic>
        <p:nvPicPr>
          <p:cNvPr id="315" name="Google Shape;315;g9ce49c1519_0_32"/>
          <p:cNvPicPr preferRelativeResize="0"/>
          <p:nvPr/>
        </p:nvPicPr>
        <p:blipFill rotWithShape="1">
          <a:blip r:embed="rId9">
            <a:alphaModFix/>
          </a:blip>
          <a:srcRect t="23997" r="80764" b="12751"/>
          <a:stretch/>
        </p:blipFill>
        <p:spPr>
          <a:xfrm flipH="1">
            <a:off x="3661876" y="3662250"/>
            <a:ext cx="1015124" cy="2564850"/>
          </a:xfrm>
          <a:prstGeom prst="rect">
            <a:avLst/>
          </a:prstGeom>
          <a:noFill/>
          <a:ln>
            <a:noFill/>
          </a:ln>
        </p:spPr>
      </p:pic>
      <p:sp>
        <p:nvSpPr>
          <p:cNvPr id="316" name="Google Shape;316;g9ce49c1519_0_32"/>
          <p:cNvSpPr/>
          <p:nvPr/>
        </p:nvSpPr>
        <p:spPr>
          <a:xfrm>
            <a:off x="5779219" y="5115549"/>
            <a:ext cx="2823000" cy="1362300"/>
          </a:xfrm>
          <a:prstGeom prst="roundRect">
            <a:avLst>
              <a:gd name="adj" fmla="val 16667"/>
            </a:avLst>
          </a:prstGeom>
          <a:solidFill>
            <a:srgbClr val="8E7CC3"/>
          </a:solid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Century Gothic"/>
              <a:ea typeface="Century Gothic"/>
              <a:cs typeface="Century Gothic"/>
              <a:sym typeface="Century Gothic"/>
            </a:endParaRPr>
          </a:p>
        </p:txBody>
      </p:sp>
      <p:sp>
        <p:nvSpPr>
          <p:cNvPr id="317" name="Google Shape;317;g9ce49c1519_0_32"/>
          <p:cNvSpPr/>
          <p:nvPr/>
        </p:nvSpPr>
        <p:spPr>
          <a:xfrm>
            <a:off x="5877121" y="5203550"/>
            <a:ext cx="2638800" cy="1178100"/>
          </a:xfrm>
          <a:prstGeom prst="roundRect">
            <a:avLst>
              <a:gd name="adj" fmla="val 16667"/>
            </a:avLst>
          </a:prstGeom>
          <a:solidFill>
            <a:srgbClr val="D9D2E9"/>
          </a:solidFill>
          <a:ln w="9525" cap="flat" cmpd="sng">
            <a:solidFill>
              <a:srgbClr val="7030A0"/>
            </a:solidFill>
            <a:prstDash val="dash"/>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entury Gothic"/>
                <a:ea typeface="Century Gothic"/>
                <a:cs typeface="Century Gothic"/>
                <a:sym typeface="Century Gothic"/>
              </a:rPr>
              <a:t>I did it!</a:t>
            </a:r>
            <a:endParaRPr sz="2400" b="1" i="0" u="none" strike="noStrike" cap="none">
              <a:solidFill>
                <a:srgbClr val="000000"/>
              </a:solidFill>
              <a:latin typeface="Century Gothic"/>
              <a:ea typeface="Century Gothic"/>
              <a:cs typeface="Century Gothic"/>
              <a:sym typeface="Century Gothic"/>
            </a:endParaRPr>
          </a:p>
        </p:txBody>
      </p:sp>
      <p:pic>
        <p:nvPicPr>
          <p:cNvPr id="318" name="Google Shape;318;g9ce49c1519_0_32"/>
          <p:cNvPicPr preferRelativeResize="0"/>
          <p:nvPr/>
        </p:nvPicPr>
        <p:blipFill rotWithShape="1">
          <a:blip r:embed="rId10">
            <a:alphaModFix/>
          </a:blip>
          <a:srcRect/>
          <a:stretch/>
        </p:blipFill>
        <p:spPr>
          <a:xfrm>
            <a:off x="5976019" y="5386349"/>
            <a:ext cx="1015225" cy="1015225"/>
          </a:xfrm>
          <a:prstGeom prst="rect">
            <a:avLst/>
          </a:prstGeom>
          <a:noFill/>
          <a:ln>
            <a:noFill/>
          </a:ln>
        </p:spPr>
      </p:pic>
      <p:sp>
        <p:nvSpPr>
          <p:cNvPr id="319" name="Google Shape;319;g9ce49c1519_0_32"/>
          <p:cNvSpPr txBox="1"/>
          <p:nvPr/>
        </p:nvSpPr>
        <p:spPr>
          <a:xfrm>
            <a:off x="3562725" y="2021175"/>
            <a:ext cx="1886700" cy="60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4500" b="1">
                <a:solidFill>
                  <a:srgbClr val="B4A7D6"/>
                </a:solidFill>
                <a:latin typeface="Century Gothic"/>
                <a:ea typeface="Century Gothic"/>
                <a:cs typeface="Century Gothic"/>
                <a:sym typeface="Century Gothic"/>
              </a:rPr>
              <a:t>Sing </a:t>
            </a:r>
            <a:endParaRPr sz="4500" b="1">
              <a:solidFill>
                <a:srgbClr val="B4A7D6"/>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US" sz="2000" b="1">
                <a:latin typeface="Century Gothic"/>
                <a:ea typeface="Century Gothic"/>
                <a:cs typeface="Century Gothic"/>
                <a:sym typeface="Century Gothic"/>
              </a:rPr>
              <a:t>“I’m ready!”</a:t>
            </a:r>
            <a:endParaRPr sz="2000" b="1" i="0" u="none" strike="noStrike" cap="none">
              <a:solidFill>
                <a:srgbClr val="000000"/>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entury Gothic"/>
              <a:ea typeface="Century Gothic"/>
              <a:cs typeface="Century Gothic"/>
              <a:sym typeface="Century Gothic"/>
            </a:endParaRPr>
          </a:p>
        </p:txBody>
      </p:sp>
      <p:sp>
        <p:nvSpPr>
          <p:cNvPr id="320" name="Google Shape;320;g9ce49c1519_0_32"/>
          <p:cNvSpPr txBox="1"/>
          <p:nvPr/>
        </p:nvSpPr>
        <p:spPr>
          <a:xfrm>
            <a:off x="514525" y="2451300"/>
            <a:ext cx="25719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Century Gothic"/>
                <a:ea typeface="Century Gothic"/>
                <a:cs typeface="Century Gothic"/>
                <a:sym typeface="Century Gothic"/>
              </a:rPr>
              <a:t>Take </a:t>
            </a:r>
            <a:r>
              <a:rPr lang="en-US" sz="4500" b="1">
                <a:solidFill>
                  <a:srgbClr val="8E7CC3"/>
                </a:solidFill>
                <a:latin typeface="Century Gothic"/>
                <a:ea typeface="Century Gothic"/>
                <a:cs typeface="Century Gothic"/>
                <a:sym typeface="Century Gothic"/>
              </a:rPr>
              <a:t>three deep breaths.</a:t>
            </a:r>
            <a:endParaRPr sz="4500" b="1">
              <a:solidFill>
                <a:srgbClr val="8E7CC3"/>
              </a:solidFill>
              <a:latin typeface="Century Gothic"/>
              <a:ea typeface="Century Gothic"/>
              <a:cs typeface="Century Gothic"/>
              <a:sym typeface="Century Gothic"/>
            </a:endParaRPr>
          </a:p>
        </p:txBody>
      </p:sp>
      <p:sp>
        <p:nvSpPr>
          <p:cNvPr id="321" name="Google Shape;321;g9ce49c1519_0_32"/>
          <p:cNvSpPr txBox="1"/>
          <p:nvPr/>
        </p:nvSpPr>
        <p:spPr>
          <a:xfrm>
            <a:off x="6187712" y="2170788"/>
            <a:ext cx="25719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Century Gothic"/>
                <a:ea typeface="Century Gothic"/>
                <a:cs typeface="Century Gothic"/>
                <a:sym typeface="Century Gothic"/>
              </a:rPr>
              <a:t>Make </a:t>
            </a:r>
            <a:r>
              <a:rPr lang="en-US" sz="4500" b="1">
                <a:solidFill>
                  <a:srgbClr val="8E7CC3"/>
                </a:solidFill>
                <a:latin typeface="Century Gothic"/>
                <a:ea typeface="Century Gothic"/>
                <a:cs typeface="Century Gothic"/>
                <a:sym typeface="Century Gothic"/>
              </a:rPr>
              <a:t>an animal noise.</a:t>
            </a:r>
            <a:endParaRPr sz="4500" b="1">
              <a:solidFill>
                <a:srgbClr val="8E7CC3"/>
              </a:solidFill>
              <a:latin typeface="Century Gothic"/>
              <a:ea typeface="Century Gothic"/>
              <a:cs typeface="Century Gothic"/>
              <a:sym typeface="Century Gothic"/>
            </a:endParaRPr>
          </a:p>
        </p:txBody>
      </p:sp>
      <p:sp>
        <p:nvSpPr>
          <p:cNvPr id="322" name="Google Shape;322;g9ce49c1519_0_32"/>
          <p:cNvSpPr txBox="1"/>
          <p:nvPr/>
        </p:nvSpPr>
        <p:spPr>
          <a:xfrm>
            <a:off x="-3443050" y="560925"/>
            <a:ext cx="2922600" cy="23541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Question Type: Freematch</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Way: Individual</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Duration: 10s</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Question Tag: Vocabulary</a:t>
            </a: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200" b="1" i="0" u="none" strike="noStrike" cap="none">
                <a:solidFill>
                  <a:srgbClr val="000000"/>
                </a:solidFill>
                <a:latin typeface="Century Gothic"/>
                <a:ea typeface="Century Gothic"/>
                <a:cs typeface="Century Gothic"/>
                <a:sym typeface="Century Gothic"/>
              </a:rPr>
              <a:t>Correct answers:</a:t>
            </a:r>
            <a:endParaRPr sz="12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Century Gothic"/>
                <a:ea typeface="Century Gothic"/>
                <a:cs typeface="Century Gothic"/>
                <a:sym typeface="Century Gothic"/>
              </a:rPr>
              <a:t>Answers may vary according to S.</a:t>
            </a:r>
            <a:endParaRPr sz="12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2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Century Gothic"/>
              <a:ea typeface="Century Gothic"/>
              <a:cs typeface="Century Gothic"/>
              <a:sym typeface="Century Gothic"/>
            </a:endParaRPr>
          </a:p>
        </p:txBody>
      </p:sp>
      <p:pic>
        <p:nvPicPr>
          <p:cNvPr id="323" name="Google Shape;323;g9ce49c1519_0_32"/>
          <p:cNvPicPr preferRelativeResize="0"/>
          <p:nvPr/>
        </p:nvPicPr>
        <p:blipFill rotWithShape="1">
          <a:blip r:embed="rId11">
            <a:alphaModFix/>
          </a:blip>
          <a:srcRect/>
          <a:stretch/>
        </p:blipFill>
        <p:spPr>
          <a:xfrm>
            <a:off x="-6190181" y="3188057"/>
            <a:ext cx="2638800" cy="1373687"/>
          </a:xfrm>
          <a:prstGeom prst="rect">
            <a:avLst/>
          </a:prstGeom>
          <a:noFill/>
          <a:ln>
            <a:noFill/>
          </a:ln>
        </p:spPr>
      </p:pic>
      <p:pic>
        <p:nvPicPr>
          <p:cNvPr id="324" name="Google Shape;324;g9ce49c1519_0_32"/>
          <p:cNvPicPr preferRelativeResize="0"/>
          <p:nvPr/>
        </p:nvPicPr>
        <p:blipFill rotWithShape="1">
          <a:blip r:embed="rId12">
            <a:alphaModFix/>
          </a:blip>
          <a:srcRect/>
          <a:stretch/>
        </p:blipFill>
        <p:spPr>
          <a:xfrm>
            <a:off x="-2859325" y="3188050"/>
            <a:ext cx="2497676" cy="1489675"/>
          </a:xfrm>
          <a:prstGeom prst="rect">
            <a:avLst/>
          </a:prstGeom>
          <a:noFill/>
          <a:ln>
            <a:noFill/>
          </a:ln>
        </p:spPr>
      </p:pic>
      <p:sp>
        <p:nvSpPr>
          <p:cNvPr id="325" name="Google Shape;325;g9ce49c1519_0_32"/>
          <p:cNvSpPr txBox="1"/>
          <p:nvPr/>
        </p:nvSpPr>
        <p:spPr>
          <a:xfrm>
            <a:off x="-4778825" y="4677725"/>
            <a:ext cx="2922600" cy="739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Drag each sentence to the “I did it!” box after completing.</a:t>
            </a:r>
            <a:endParaRPr sz="12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2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Century Gothic"/>
              <a:ea typeface="Century Gothic"/>
              <a:cs typeface="Century Gothic"/>
              <a:sym typeface="Century Gothic"/>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ga81e4f508e_0_11"/>
          <p:cNvPicPr preferRelativeResize="0"/>
          <p:nvPr/>
        </p:nvPicPr>
        <p:blipFill rotWithShape="1">
          <a:blip r:embed="rId4">
            <a:alphaModFix/>
          </a:blip>
          <a:srcRect/>
          <a:stretch/>
        </p:blipFill>
        <p:spPr>
          <a:xfrm>
            <a:off x="0" y="0"/>
            <a:ext cx="9144000" cy="6857999"/>
          </a:xfrm>
          <a:prstGeom prst="rect">
            <a:avLst/>
          </a:prstGeom>
          <a:noFill/>
          <a:ln>
            <a:noFill/>
          </a:ln>
        </p:spPr>
      </p:pic>
      <p:pic>
        <p:nvPicPr>
          <p:cNvPr id="331" name="Google Shape;331;ga81e4f508e_0_11"/>
          <p:cNvPicPr preferRelativeResize="0"/>
          <p:nvPr/>
        </p:nvPicPr>
        <p:blipFill rotWithShape="1">
          <a:blip r:embed="rId5">
            <a:alphaModFix/>
          </a:blip>
          <a:srcRect l="17846" r="19359" b="82005"/>
          <a:stretch/>
        </p:blipFill>
        <p:spPr>
          <a:xfrm>
            <a:off x="1583838" y="146825"/>
            <a:ext cx="6610775" cy="1233975"/>
          </a:xfrm>
          <a:prstGeom prst="rect">
            <a:avLst/>
          </a:prstGeom>
          <a:noFill/>
          <a:ln>
            <a:noFill/>
          </a:ln>
        </p:spPr>
      </p:pic>
      <p:sp>
        <p:nvSpPr>
          <p:cNvPr id="332" name="Google Shape;332;ga81e4f508e_0_11"/>
          <p:cNvSpPr txBox="1"/>
          <p:nvPr/>
        </p:nvSpPr>
        <p:spPr>
          <a:xfrm>
            <a:off x="1558625" y="483700"/>
            <a:ext cx="6661200" cy="73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rgbClr val="9900FF"/>
                </a:solidFill>
                <a:latin typeface="Century Gothic"/>
                <a:ea typeface="Century Gothic"/>
                <a:cs typeface="Century Gothic"/>
                <a:sym typeface="Century Gothic"/>
              </a:rPr>
              <a:t>Warming Up</a:t>
            </a:r>
            <a:endParaRPr sz="3000" b="1" i="0" u="none" strike="noStrike" cap="none">
              <a:solidFill>
                <a:srgbClr val="9900FF"/>
              </a:solidFill>
              <a:latin typeface="Century Gothic"/>
              <a:ea typeface="Century Gothic"/>
              <a:cs typeface="Century Gothic"/>
              <a:sym typeface="Century Gothic"/>
            </a:endParaRPr>
          </a:p>
        </p:txBody>
      </p:sp>
      <p:pic>
        <p:nvPicPr>
          <p:cNvPr id="333" name="Google Shape;333;ga81e4f508e_0_11"/>
          <p:cNvPicPr preferRelativeResize="0"/>
          <p:nvPr/>
        </p:nvPicPr>
        <p:blipFill rotWithShape="1">
          <a:blip r:embed="rId6">
            <a:alphaModFix/>
          </a:blip>
          <a:srcRect b="88081"/>
          <a:stretch/>
        </p:blipFill>
        <p:spPr>
          <a:xfrm>
            <a:off x="0" y="0"/>
            <a:ext cx="9144000" cy="817419"/>
          </a:xfrm>
          <a:prstGeom prst="rect">
            <a:avLst/>
          </a:prstGeom>
          <a:noFill/>
          <a:ln>
            <a:noFill/>
          </a:ln>
        </p:spPr>
      </p:pic>
      <p:pic>
        <p:nvPicPr>
          <p:cNvPr id="334" name="Google Shape;334;ga81e4f508e_0_11"/>
          <p:cNvPicPr preferRelativeResize="0"/>
          <p:nvPr/>
        </p:nvPicPr>
        <p:blipFill rotWithShape="1">
          <a:blip r:embed="rId7">
            <a:alphaModFix/>
          </a:blip>
          <a:srcRect r="85225" b="27907"/>
          <a:stretch/>
        </p:blipFill>
        <p:spPr>
          <a:xfrm>
            <a:off x="0" y="0"/>
            <a:ext cx="1350825" cy="817425"/>
          </a:xfrm>
          <a:prstGeom prst="rect">
            <a:avLst/>
          </a:prstGeom>
          <a:noFill/>
          <a:ln>
            <a:noFill/>
          </a:ln>
        </p:spPr>
      </p:pic>
      <p:pic>
        <p:nvPicPr>
          <p:cNvPr id="335" name="Google Shape;335;ga81e4f508e_0_11"/>
          <p:cNvPicPr preferRelativeResize="0"/>
          <p:nvPr/>
        </p:nvPicPr>
        <p:blipFill rotWithShape="1">
          <a:blip r:embed="rId8">
            <a:alphaModFix/>
          </a:blip>
          <a:srcRect l="53113" t="26667" r="3279" b="28961"/>
          <a:stretch/>
        </p:blipFill>
        <p:spPr>
          <a:xfrm>
            <a:off x="7113713" y="47852"/>
            <a:ext cx="2083500" cy="887976"/>
          </a:xfrm>
          <a:prstGeom prst="rect">
            <a:avLst/>
          </a:prstGeom>
          <a:noFill/>
          <a:ln>
            <a:noFill/>
          </a:ln>
        </p:spPr>
      </p:pic>
      <p:sp>
        <p:nvSpPr>
          <p:cNvPr id="336" name="Google Shape;336;ga81e4f508e_0_11"/>
          <p:cNvSpPr txBox="1"/>
          <p:nvPr/>
        </p:nvSpPr>
        <p:spPr>
          <a:xfrm>
            <a:off x="7432325" y="215625"/>
            <a:ext cx="1446300" cy="61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Fourth </a:t>
            </a:r>
            <a:endParaRPr sz="1400" b="1" i="0" u="none" strike="noStrike" cap="none">
              <a:solidFill>
                <a:srgbClr val="9900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900FF"/>
                </a:solidFill>
                <a:latin typeface="Century Gothic"/>
                <a:ea typeface="Century Gothic"/>
                <a:cs typeface="Century Gothic"/>
                <a:sym typeface="Century Gothic"/>
              </a:rPr>
              <a:t>Read-through</a:t>
            </a:r>
            <a:endParaRPr sz="1400" b="1" i="0" u="none" strike="noStrike" cap="none">
              <a:solidFill>
                <a:srgbClr val="9900FF"/>
              </a:solidFill>
              <a:latin typeface="Century Gothic"/>
              <a:ea typeface="Century Gothic"/>
              <a:cs typeface="Century Gothic"/>
              <a:sym typeface="Century Gothic"/>
            </a:endParaRPr>
          </a:p>
        </p:txBody>
      </p:sp>
      <p:sp>
        <p:nvSpPr>
          <p:cNvPr id="337" name="Google Shape;337;ga81e4f508e_0_11"/>
          <p:cNvSpPr/>
          <p:nvPr/>
        </p:nvSpPr>
        <p:spPr>
          <a:xfrm>
            <a:off x="5779219" y="5115549"/>
            <a:ext cx="2823000" cy="1362300"/>
          </a:xfrm>
          <a:prstGeom prst="roundRect">
            <a:avLst>
              <a:gd name="adj" fmla="val 16667"/>
            </a:avLst>
          </a:prstGeom>
          <a:solidFill>
            <a:srgbClr val="8E7CC3"/>
          </a:solidFill>
          <a:ln w="19050" cap="flat" cmpd="sng">
            <a:solidFill>
              <a:srgbClr val="7030A0"/>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Century Gothic"/>
              <a:ea typeface="Century Gothic"/>
              <a:cs typeface="Century Gothic"/>
              <a:sym typeface="Century Gothic"/>
            </a:endParaRPr>
          </a:p>
        </p:txBody>
      </p:sp>
      <p:sp>
        <p:nvSpPr>
          <p:cNvPr id="338" name="Google Shape;338;ga81e4f508e_0_11"/>
          <p:cNvSpPr/>
          <p:nvPr/>
        </p:nvSpPr>
        <p:spPr>
          <a:xfrm>
            <a:off x="5877121" y="5203550"/>
            <a:ext cx="2638800" cy="1178100"/>
          </a:xfrm>
          <a:prstGeom prst="roundRect">
            <a:avLst>
              <a:gd name="adj" fmla="val 16667"/>
            </a:avLst>
          </a:prstGeom>
          <a:solidFill>
            <a:srgbClr val="D9D2E9"/>
          </a:solidFill>
          <a:ln w="9525" cap="flat" cmpd="sng">
            <a:solidFill>
              <a:srgbClr val="7030A0"/>
            </a:solidFill>
            <a:prstDash val="dash"/>
            <a:round/>
            <a:headEnd type="none" w="sm" len="sm"/>
            <a:tailEnd type="none" w="sm" len="sm"/>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Century Gothic"/>
                <a:ea typeface="Century Gothic"/>
                <a:cs typeface="Century Gothic"/>
                <a:sym typeface="Century Gothic"/>
              </a:rPr>
              <a:t>I did it!</a:t>
            </a:r>
            <a:endParaRPr sz="2400" b="1" i="0" u="none" strike="noStrike" cap="none">
              <a:solidFill>
                <a:srgbClr val="000000"/>
              </a:solidFill>
              <a:latin typeface="Century Gothic"/>
              <a:ea typeface="Century Gothic"/>
              <a:cs typeface="Century Gothic"/>
              <a:sym typeface="Century Gothic"/>
            </a:endParaRPr>
          </a:p>
        </p:txBody>
      </p:sp>
      <p:pic>
        <p:nvPicPr>
          <p:cNvPr id="339" name="Google Shape;339;ga81e4f508e_0_11"/>
          <p:cNvPicPr preferRelativeResize="0"/>
          <p:nvPr/>
        </p:nvPicPr>
        <p:blipFill rotWithShape="1">
          <a:blip r:embed="rId9">
            <a:alphaModFix/>
          </a:blip>
          <a:srcRect/>
          <a:stretch/>
        </p:blipFill>
        <p:spPr>
          <a:xfrm>
            <a:off x="5976019" y="5386349"/>
            <a:ext cx="1015225" cy="1015225"/>
          </a:xfrm>
          <a:prstGeom prst="rect">
            <a:avLst/>
          </a:prstGeom>
          <a:noFill/>
          <a:ln>
            <a:noFill/>
          </a:ln>
        </p:spPr>
      </p:pic>
      <p:sp>
        <p:nvSpPr>
          <p:cNvPr id="340" name="Google Shape;340;ga81e4f508e_0_11"/>
          <p:cNvSpPr txBox="1"/>
          <p:nvPr/>
        </p:nvSpPr>
        <p:spPr>
          <a:xfrm>
            <a:off x="455900" y="1352975"/>
            <a:ext cx="8336700" cy="60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en-US" sz="2000" b="1" i="0" u="none" strike="noStrike" cap="none">
                <a:solidFill>
                  <a:srgbClr val="9900FF"/>
                </a:solidFill>
                <a:latin typeface="Century Gothic"/>
                <a:ea typeface="Century Gothic"/>
                <a:cs typeface="Century Gothic"/>
                <a:sym typeface="Century Gothic"/>
              </a:rPr>
              <a:t>Shake it out. Get ready for body movement, gestures, and mime!</a:t>
            </a:r>
            <a:endParaRPr sz="2000" b="1" i="0" u="none" strike="noStrike" cap="none">
              <a:solidFill>
                <a:srgbClr val="9900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900"/>
              <a:buFont typeface="Arial"/>
              <a:buNone/>
            </a:pPr>
            <a:endParaRPr sz="2000" b="1" i="0" u="none" strike="noStrike" cap="none">
              <a:solidFill>
                <a:schemeClr val="accent2"/>
              </a:solidFill>
              <a:latin typeface="Century Gothic"/>
              <a:ea typeface="Century Gothic"/>
              <a:cs typeface="Century Gothic"/>
              <a:sym typeface="Century Gothic"/>
            </a:endParaRPr>
          </a:p>
        </p:txBody>
      </p:sp>
      <p:sp>
        <p:nvSpPr>
          <p:cNvPr id="341" name="Google Shape;341;ga81e4f508e_0_11"/>
          <p:cNvSpPr txBox="1"/>
          <p:nvPr/>
        </p:nvSpPr>
        <p:spPr>
          <a:xfrm>
            <a:off x="455900" y="2868625"/>
            <a:ext cx="2928900" cy="60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4500" b="1">
                <a:solidFill>
                  <a:srgbClr val="B4A7D6"/>
                </a:solidFill>
                <a:latin typeface="Century Gothic"/>
                <a:ea typeface="Century Gothic"/>
                <a:cs typeface="Century Gothic"/>
                <a:sym typeface="Century Gothic"/>
              </a:rPr>
              <a:t>Wiggle</a:t>
            </a:r>
            <a:r>
              <a:rPr lang="en-US" sz="2000" b="1" i="0" u="none" strike="noStrike" cap="none">
                <a:solidFill>
                  <a:srgbClr val="000000"/>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a:t>
            </a:r>
            <a:r>
              <a:rPr lang="en-US" sz="2000" b="1">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your fingers and toes</a:t>
            </a:r>
            <a:r>
              <a:rPr lang="en-US" sz="2000" b="1" i="0" u="none" strike="noStrike" cap="none">
                <a:solidFill>
                  <a:srgbClr val="000000"/>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a:t>
            </a:r>
            <a:endParaRPr sz="2000" b="1" i="0" u="none" strike="noStrike" cap="none">
              <a:solidFill>
                <a:srgbClr val="000000"/>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entury Gothic"/>
              <a:ea typeface="Century Gothic"/>
              <a:cs typeface="Century Gothic"/>
              <a:sym typeface="Century Gothic"/>
            </a:endParaRPr>
          </a:p>
        </p:txBody>
      </p:sp>
      <p:sp>
        <p:nvSpPr>
          <p:cNvPr id="342" name="Google Shape;342;ga81e4f508e_0_11"/>
          <p:cNvSpPr txBox="1"/>
          <p:nvPr/>
        </p:nvSpPr>
        <p:spPr>
          <a:xfrm>
            <a:off x="6100450" y="2760625"/>
            <a:ext cx="25719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4500" b="1">
                <a:solidFill>
                  <a:srgbClr val="8E7CC3"/>
                </a:solidFill>
                <a:latin typeface="Century Gothic"/>
                <a:ea typeface="Century Gothic"/>
                <a:cs typeface="Century Gothic"/>
                <a:sym typeface="Century Gothic"/>
              </a:rPr>
              <a:t>Shrug </a:t>
            </a:r>
            <a:r>
              <a:rPr lang="en-US" sz="2000" b="1">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your shoulders.</a:t>
            </a:r>
            <a:endParaRPr sz="2000" b="1">
              <a:solidFill>
                <a:schemeClr val="dk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endParaRPr>
          </a:p>
          <a:p>
            <a:pPr marL="0" marR="0" lvl="0" indent="0" algn="ctr" rtl="0">
              <a:lnSpc>
                <a:spcPct val="100000"/>
              </a:lnSpc>
              <a:spcBef>
                <a:spcPts val="0"/>
              </a:spcBef>
              <a:spcAft>
                <a:spcPts val="0"/>
              </a:spcAft>
              <a:buClr>
                <a:srgbClr val="000000"/>
              </a:buClr>
              <a:buSzPts val="2000"/>
              <a:buFont typeface="Arial"/>
              <a:buNone/>
            </a:pPr>
            <a:endParaRPr sz="4500" b="1">
              <a:solidFill>
                <a:srgbClr val="8E7CC3"/>
              </a:solidFill>
              <a:latin typeface="Century Gothic"/>
              <a:ea typeface="Century Gothic"/>
              <a:cs typeface="Century Gothic"/>
              <a:sym typeface="Century Gothic"/>
            </a:endParaRPr>
          </a:p>
        </p:txBody>
      </p:sp>
      <p:sp>
        <p:nvSpPr>
          <p:cNvPr id="343" name="Google Shape;343;ga81e4f508e_0_11"/>
          <p:cNvSpPr txBox="1"/>
          <p:nvPr/>
        </p:nvSpPr>
        <p:spPr>
          <a:xfrm>
            <a:off x="3720175" y="2033975"/>
            <a:ext cx="2083500" cy="81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4500" b="1">
                <a:solidFill>
                  <a:srgbClr val="8E7CC3"/>
                </a:solidFill>
                <a:latin typeface="Century Gothic"/>
                <a:ea typeface="Century Gothic"/>
                <a:cs typeface="Century Gothic"/>
                <a:sym typeface="Century Gothic"/>
              </a:rPr>
              <a:t>Jump </a:t>
            </a:r>
            <a:r>
              <a:rPr lang="en-US" sz="2000" b="1">
                <a:solidFill>
                  <a:schemeClr val="dk1"/>
                </a:solidFill>
                <a:latin typeface="Century Gothic"/>
                <a:ea typeface="Century Gothic"/>
                <a:cs typeface="Century Gothic"/>
                <a:sym typeface="Century Gothic"/>
              </a:rPr>
              <a:t>up and down.</a:t>
            </a:r>
            <a:endParaRPr sz="4500" b="1">
              <a:solidFill>
                <a:srgbClr val="8E7CC3"/>
              </a:solidFill>
              <a:latin typeface="Century Gothic"/>
              <a:ea typeface="Century Gothic"/>
              <a:cs typeface="Century Gothic"/>
              <a:sym typeface="Century Gothic"/>
            </a:endParaRPr>
          </a:p>
        </p:txBody>
      </p:sp>
      <p:sp>
        <p:nvSpPr>
          <p:cNvPr id="344" name="Google Shape;344;ga81e4f508e_0_11"/>
          <p:cNvSpPr txBox="1"/>
          <p:nvPr/>
        </p:nvSpPr>
        <p:spPr>
          <a:xfrm>
            <a:off x="-3443050" y="560925"/>
            <a:ext cx="2922600" cy="23541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Question Type: Freematch</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Way: Individual</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Duration: 10s</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Question Tag: Vocabulary</a:t>
            </a: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200" b="1" i="0" u="none" strike="noStrike" cap="none">
                <a:solidFill>
                  <a:srgbClr val="000000"/>
                </a:solidFill>
                <a:latin typeface="Century Gothic"/>
                <a:ea typeface="Century Gothic"/>
                <a:cs typeface="Century Gothic"/>
                <a:sym typeface="Century Gothic"/>
              </a:rPr>
              <a:t>Correct answers:</a:t>
            </a:r>
            <a:endParaRPr sz="12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0000"/>
                </a:solidFill>
                <a:latin typeface="Century Gothic"/>
                <a:ea typeface="Century Gothic"/>
                <a:cs typeface="Century Gothic"/>
                <a:sym typeface="Century Gothic"/>
              </a:rPr>
              <a:t>Answers may vary according to S.</a:t>
            </a:r>
            <a:endParaRPr sz="12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2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Century Gothic"/>
              <a:ea typeface="Century Gothic"/>
              <a:cs typeface="Century Gothic"/>
              <a:sym typeface="Century Gothic"/>
            </a:endParaRPr>
          </a:p>
        </p:txBody>
      </p:sp>
      <p:pic>
        <p:nvPicPr>
          <p:cNvPr id="345" name="Google Shape;345;ga81e4f508e_0_11"/>
          <p:cNvPicPr preferRelativeResize="0"/>
          <p:nvPr/>
        </p:nvPicPr>
        <p:blipFill rotWithShape="1">
          <a:blip r:embed="rId10">
            <a:alphaModFix/>
          </a:blip>
          <a:srcRect/>
          <a:stretch/>
        </p:blipFill>
        <p:spPr>
          <a:xfrm>
            <a:off x="-6190181" y="3188057"/>
            <a:ext cx="2638800" cy="1373687"/>
          </a:xfrm>
          <a:prstGeom prst="rect">
            <a:avLst/>
          </a:prstGeom>
          <a:noFill/>
          <a:ln>
            <a:noFill/>
          </a:ln>
        </p:spPr>
      </p:pic>
      <p:pic>
        <p:nvPicPr>
          <p:cNvPr id="346" name="Google Shape;346;ga81e4f508e_0_11"/>
          <p:cNvPicPr preferRelativeResize="0"/>
          <p:nvPr/>
        </p:nvPicPr>
        <p:blipFill rotWithShape="1">
          <a:blip r:embed="rId11">
            <a:alphaModFix/>
          </a:blip>
          <a:srcRect/>
          <a:stretch/>
        </p:blipFill>
        <p:spPr>
          <a:xfrm>
            <a:off x="-2859325" y="3188050"/>
            <a:ext cx="2497676" cy="1489675"/>
          </a:xfrm>
          <a:prstGeom prst="rect">
            <a:avLst/>
          </a:prstGeom>
          <a:noFill/>
          <a:ln>
            <a:noFill/>
          </a:ln>
        </p:spPr>
      </p:pic>
      <p:sp>
        <p:nvSpPr>
          <p:cNvPr id="347" name="Google Shape;347;ga81e4f508e_0_11"/>
          <p:cNvSpPr txBox="1"/>
          <p:nvPr/>
        </p:nvSpPr>
        <p:spPr>
          <a:xfrm>
            <a:off x="-4778825" y="4677725"/>
            <a:ext cx="2922600" cy="739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Drag each sentence to the “I did it!” box after completing.</a:t>
            </a:r>
            <a:endParaRPr sz="12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200" b="1"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Century Gothic"/>
              <a:ea typeface="Century Gothic"/>
              <a:cs typeface="Century Gothic"/>
              <a:sym typeface="Century Gothic"/>
            </a:endParaRPr>
          </a:p>
        </p:txBody>
      </p:sp>
      <p:pic>
        <p:nvPicPr>
          <p:cNvPr id="348" name="Google Shape;348;ga81e4f508e_0_11"/>
          <p:cNvPicPr preferRelativeResize="0"/>
          <p:nvPr/>
        </p:nvPicPr>
        <p:blipFill rotWithShape="1">
          <a:blip r:embed="rId12">
            <a:alphaModFix/>
          </a:blip>
          <a:srcRect l="73361" t="23183" r="4160" b="10749"/>
          <a:stretch/>
        </p:blipFill>
        <p:spPr>
          <a:xfrm flipH="1">
            <a:off x="4498925" y="3662250"/>
            <a:ext cx="1135600" cy="2564850"/>
          </a:xfrm>
          <a:prstGeom prst="rect">
            <a:avLst/>
          </a:prstGeom>
          <a:noFill/>
          <a:ln>
            <a:noFill/>
          </a:ln>
        </p:spPr>
      </p:pic>
      <p:pic>
        <p:nvPicPr>
          <p:cNvPr id="349" name="Google Shape;349;ga81e4f508e_0_11"/>
          <p:cNvPicPr preferRelativeResize="0"/>
          <p:nvPr/>
        </p:nvPicPr>
        <p:blipFill rotWithShape="1">
          <a:blip r:embed="rId12">
            <a:alphaModFix/>
          </a:blip>
          <a:srcRect t="23997" r="80764" b="12751"/>
          <a:stretch/>
        </p:blipFill>
        <p:spPr>
          <a:xfrm flipH="1">
            <a:off x="3661876" y="3662250"/>
            <a:ext cx="1015124" cy="2564850"/>
          </a:xfrm>
          <a:prstGeom prst="rect">
            <a:avLst/>
          </a:prstGeom>
          <a:noFill/>
          <a:ln>
            <a:noFill/>
          </a:ln>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5"/>
  <p:tag name="ARTICULATE_DESIGN_ID_OFFICE 主题​​" val="qhqld0AK"/>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4479</Words>
  <Application>Microsoft Office PowerPoint</Application>
  <PresentationFormat>On-screen Show (4:3)</PresentationFormat>
  <Paragraphs>577</Paragraphs>
  <Slides>45</Slides>
  <Notes>45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Century Gothic</vt:lpstr>
      <vt:lpstr>Calibri</vt:lpstr>
      <vt:lpstr>Roboto</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Fourth  Read-through (Final Rehearsal)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to 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Feedback Time </vt:lpstr>
      <vt:lpstr>PowerPoint Presentation</vt:lpstr>
      <vt:lpstr>PowerPoint Presentation</vt:lpstr>
      <vt:lpstr>Time to Present (again)!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Julie McGeorge</cp:lastModifiedBy>
  <cp:revision>3</cp:revision>
  <dcterms:created xsi:type="dcterms:W3CDTF">2020-03-13T02:16:47Z</dcterms:created>
  <dcterms:modified xsi:type="dcterms:W3CDTF">2022-10-05T19:38:34Z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90A52B3B-4AA8-403D-BE79-59EDA3B26C69</vt:lpwstr>
  </property>
  <property fmtid="{D5CDD505-2E9C-101B-9397-08002B2CF9AE}" pid="3" name="ArticulatePath">
    <vt:lpwstr>Lvl 3_Persuasive_Lesson 8_post-QA revisions_12_26</vt:lpwstr>
  </property>
</Properties>
</file>